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4"/>
  </p:notesMasterIdLst>
  <p:sldIdLst>
    <p:sldId id="256" r:id="rId2"/>
    <p:sldId id="442" r:id="rId3"/>
    <p:sldId id="443" r:id="rId4"/>
    <p:sldId id="444" r:id="rId5"/>
    <p:sldId id="445" r:id="rId6"/>
    <p:sldId id="446" r:id="rId7"/>
    <p:sldId id="447" r:id="rId8"/>
    <p:sldId id="448" r:id="rId9"/>
    <p:sldId id="449" r:id="rId10"/>
    <p:sldId id="450" r:id="rId11"/>
    <p:sldId id="451" r:id="rId12"/>
    <p:sldId id="452" r:id="rId13"/>
    <p:sldId id="453" r:id="rId14"/>
    <p:sldId id="454" r:id="rId15"/>
    <p:sldId id="463" r:id="rId16"/>
    <p:sldId id="462" r:id="rId17"/>
    <p:sldId id="461" r:id="rId18"/>
    <p:sldId id="460" r:id="rId19"/>
    <p:sldId id="459" r:id="rId20"/>
    <p:sldId id="458" r:id="rId21"/>
    <p:sldId id="455" r:id="rId22"/>
    <p:sldId id="464" r:id="rId23"/>
    <p:sldId id="456" r:id="rId24"/>
    <p:sldId id="465" r:id="rId25"/>
    <p:sldId id="466" r:id="rId26"/>
    <p:sldId id="469" r:id="rId27"/>
    <p:sldId id="467" r:id="rId28"/>
    <p:sldId id="468" r:id="rId29"/>
    <p:sldId id="470" r:id="rId30"/>
    <p:sldId id="471" r:id="rId31"/>
    <p:sldId id="472" r:id="rId32"/>
    <p:sldId id="473" r:id="rId33"/>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196" autoAdjust="0"/>
  </p:normalViewPr>
  <p:slideViewPr>
    <p:cSldViewPr>
      <p:cViewPr varScale="1">
        <p:scale>
          <a:sx n="85" d="100"/>
          <a:sy n="85" d="100"/>
        </p:scale>
        <p:origin x="845"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Scheduling Tasks Using </a:t>
          </a:r>
          <a:r>
            <a:rPr lang="en-US" b="0" i="0" dirty="0" err="1"/>
            <a:t>Anacron</a:t>
          </a:r>
          <a:r>
            <a:rPr lang="en-US" b="0" i="0" dirty="0"/>
            <a:t> (</a:t>
          </a:r>
          <a:r>
            <a:rPr lang="en-US" b="0" i="0" dirty="0" err="1"/>
            <a:t>anacron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Scheduling Tasks Using </a:t>
          </a:r>
          <a:r>
            <a:rPr lang="en-US" b="0" i="0" dirty="0" err="1"/>
            <a:t>Anacron</a:t>
          </a:r>
          <a:r>
            <a:rPr lang="en-US" b="0" i="0" dirty="0"/>
            <a:t> (</a:t>
          </a:r>
          <a:r>
            <a:rPr lang="en-US" b="0" i="0" dirty="0" err="1"/>
            <a:t>anacron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Scheduling Tasks Using </a:t>
          </a:r>
          <a:r>
            <a:rPr lang="en-US" b="0" i="0" dirty="0" err="1"/>
            <a:t>Anacron</a:t>
          </a:r>
          <a:r>
            <a:rPr lang="en-US" b="0" i="0" dirty="0"/>
            <a:t> (</a:t>
          </a:r>
          <a:r>
            <a:rPr lang="en-US" b="0" i="0" dirty="0" err="1"/>
            <a:t>anacron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QUIZ (</a:t>
          </a:r>
          <a:r>
            <a:rPr lang="en-US" b="0" i="0" dirty="0" err="1"/>
            <a:t>cron</a:t>
          </a:r>
          <a:r>
            <a:rPr lang="en-US" b="0" i="0" dirty="0"/>
            <a:t> &amp; </a:t>
          </a:r>
          <a:r>
            <a:rPr lang="en-US" b="0" i="0" dirty="0" err="1"/>
            <a:t>anacron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Mounting and Unmounting File Systems (</a:t>
          </a:r>
          <a:r>
            <a:rPr lang="en-US" b="0" i="0" dirty="0" err="1"/>
            <a:t>df</a:t>
          </a:r>
          <a:r>
            <a:rPr lang="en-US" b="0" i="0" dirty="0"/>
            <a:t>, mount, </a:t>
          </a:r>
          <a:r>
            <a:rPr lang="en-US" b="0" i="0" dirty="0" err="1"/>
            <a:t>umount</a:t>
          </a:r>
          <a:r>
            <a:rPr lang="en-US" b="0" i="0" dirty="0"/>
            <a:t>, </a:t>
          </a:r>
          <a:r>
            <a:rPr lang="en-US" b="0" i="0" dirty="0" err="1"/>
            <a:t>fdisk</a:t>
          </a:r>
          <a:r>
            <a:rPr lang="en-US" b="0" i="0" dirty="0"/>
            <a:t>, </a:t>
          </a:r>
          <a:r>
            <a:rPr lang="en-US" b="0" i="0" dirty="0" err="1"/>
            <a:t>gparted</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Service Management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COMMANDS (</a:t>
          </a:r>
          <a:r>
            <a:rPr lang="en-US" b="0" i="0" dirty="0" err="1"/>
            <a:t>systemctl</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QUIZ TIME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Task Automation and Scheduling Using Cron (crontab)</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Scheduling Tasks Using </a:t>
          </a:r>
          <a:r>
            <a:rPr lang="en-US" sz="2600" b="0" i="0" kern="1200" dirty="0" err="1"/>
            <a:t>Anacron</a:t>
          </a:r>
          <a:r>
            <a:rPr lang="en-US" sz="2600" b="0" i="0" kern="1200" dirty="0"/>
            <a:t> (</a:t>
          </a:r>
          <a:r>
            <a:rPr lang="en-US" sz="2600" b="0" i="0" kern="1200" dirty="0" err="1"/>
            <a:t>anacron</a:t>
          </a:r>
          <a:r>
            <a:rPr lang="en-US" sz="2600" b="0" i="0" kern="1200" dirty="0"/>
            <a:t>)</a:t>
          </a:r>
          <a:endParaRPr lang="it-IT" sz="2600" kern="1200" dirty="0"/>
        </a:p>
      </dsp:txBody>
      <dsp:txXfrm>
        <a:off x="30442" y="4180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Scheduling Tasks Using </a:t>
          </a:r>
          <a:r>
            <a:rPr lang="en-US" sz="2600" b="0" i="0" kern="1200" dirty="0" err="1"/>
            <a:t>Anacron</a:t>
          </a:r>
          <a:r>
            <a:rPr lang="en-US" sz="2600" b="0" i="0" kern="1200" dirty="0"/>
            <a:t> (</a:t>
          </a:r>
          <a:r>
            <a:rPr lang="en-US" sz="2600" b="0" i="0" kern="1200" dirty="0" err="1"/>
            <a:t>anacron</a:t>
          </a:r>
          <a:r>
            <a:rPr lang="en-US" sz="2600" b="0" i="0" kern="1200" dirty="0"/>
            <a:t>)</a:t>
          </a:r>
          <a:endParaRPr lang="it-IT" sz="2600" kern="1200" dirty="0"/>
        </a:p>
      </dsp:txBody>
      <dsp:txXfrm>
        <a:off x="30442" y="4180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Scheduling Tasks Using </a:t>
          </a:r>
          <a:r>
            <a:rPr lang="en-US" sz="2600" b="0" i="0" kern="1200" dirty="0" err="1"/>
            <a:t>Anacron</a:t>
          </a:r>
          <a:r>
            <a:rPr lang="en-US" sz="2600" b="0" i="0" kern="1200" dirty="0"/>
            <a:t> (</a:t>
          </a:r>
          <a:r>
            <a:rPr lang="en-US" sz="2600" b="0" i="0" kern="1200" dirty="0" err="1"/>
            <a:t>anacron</a:t>
          </a:r>
          <a:r>
            <a:rPr lang="en-US" sz="2600" b="0" i="0" kern="1200" dirty="0"/>
            <a:t>)</a:t>
          </a:r>
          <a:endParaRPr lang="it-IT" sz="2600" kern="1200" dirty="0"/>
        </a:p>
      </dsp:txBody>
      <dsp:txXfrm>
        <a:off x="30442" y="4180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QUIZ (</a:t>
          </a:r>
          <a:r>
            <a:rPr lang="en-US" sz="2600" b="0" i="0" kern="1200" dirty="0" err="1"/>
            <a:t>cron</a:t>
          </a:r>
          <a:r>
            <a:rPr lang="en-US" sz="2600" b="0" i="0" kern="1200" dirty="0"/>
            <a:t> &amp; </a:t>
          </a:r>
          <a:r>
            <a:rPr lang="en-US" sz="2600" b="0" i="0" kern="1200" dirty="0" err="1"/>
            <a:t>anacron</a:t>
          </a:r>
          <a:r>
            <a:rPr lang="en-US" sz="2600" b="0" i="0" kern="1200" dirty="0"/>
            <a:t>)</a:t>
          </a:r>
          <a:endParaRPr lang="it-IT" sz="2600" kern="1200" dirty="0"/>
        </a:p>
      </dsp:txBody>
      <dsp:txXfrm>
        <a:off x="30442" y="4180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95308"/>
          <a:ext cx="7776864"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dirty="0"/>
            <a:t>Mounting and Unmounting File Systems (</a:t>
          </a:r>
          <a:r>
            <a:rPr lang="en-US" sz="1900" b="0" i="0" kern="1200" dirty="0" err="1"/>
            <a:t>df</a:t>
          </a:r>
          <a:r>
            <a:rPr lang="en-US" sz="1900" b="0" i="0" kern="1200" dirty="0"/>
            <a:t>, mount, </a:t>
          </a:r>
          <a:r>
            <a:rPr lang="en-US" sz="1900" b="0" i="0" kern="1200" dirty="0" err="1"/>
            <a:t>umount</a:t>
          </a:r>
          <a:r>
            <a:rPr lang="en-US" sz="1900" b="0" i="0" kern="1200" dirty="0"/>
            <a:t>, </a:t>
          </a:r>
          <a:r>
            <a:rPr lang="en-US" sz="1900" b="0" i="0" kern="1200" dirty="0" err="1"/>
            <a:t>fdisk</a:t>
          </a:r>
          <a:r>
            <a:rPr lang="en-US" sz="1900" b="0" i="0" kern="1200" dirty="0"/>
            <a:t>, </a:t>
          </a:r>
          <a:r>
            <a:rPr lang="en-US" sz="1900" b="0" i="0" kern="1200" dirty="0" err="1"/>
            <a:t>gparted</a:t>
          </a:r>
          <a:r>
            <a:rPr lang="en-US" sz="1900" b="0" i="0" kern="1200" dirty="0"/>
            <a:t>)</a:t>
          </a:r>
          <a:endParaRPr lang="it-IT" sz="1900" kern="1200" dirty="0"/>
        </a:p>
      </dsp:txBody>
      <dsp:txXfrm>
        <a:off x="22246" y="117554"/>
        <a:ext cx="7732372" cy="4112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Service Management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COMMANDS (</a:t>
          </a:r>
          <a:r>
            <a:rPr lang="en-US" sz="2600" b="0" i="0" kern="1200" dirty="0" err="1"/>
            <a:t>systemctl</a:t>
          </a:r>
          <a:r>
            <a:rPr lang="en-US" sz="2600" b="0" i="0" kern="1200" dirty="0"/>
            <a:t>)</a:t>
          </a:r>
          <a:endParaRPr lang="it-IT" sz="2600" kern="1200" dirty="0"/>
        </a:p>
      </dsp:txBody>
      <dsp:txXfrm>
        <a:off x="30442" y="41802"/>
        <a:ext cx="7715980" cy="56272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QUIZ TIME</a:t>
          </a:r>
          <a:endParaRPr lang="it-IT" sz="2600" kern="1200" dirty="0"/>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Task Automation and Scheduling Using Cron (crontab)</a:t>
          </a:r>
          <a:endParaRPr lang="it-IT" sz="2600" kern="1200" dirty="0"/>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21/03/2025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21/03/2025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21/03/2025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21/03/2025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21/03/2025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21/03/2025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21/03/2025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21/03/2025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21/03/2025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21/03/2025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21/03/2025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21/03/2025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21/03/2025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9.xml"/><Relationship Id="rId7" Type="http://schemas.openxmlformats.org/officeDocument/2006/relationships/image" Target="../media/image27.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0.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Layout" Target="../diagrams/layout12.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diagramData" Target="../diagrams/data12.xml"/><Relationship Id="rId16" Type="http://schemas.openxmlformats.org/officeDocument/2006/relationships/image" Target="../media/image40.png"/><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35.png"/><Relationship Id="rId5" Type="http://schemas.openxmlformats.org/officeDocument/2006/relationships/diagramColors" Target="../diagrams/colors12.xml"/><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diagramQuickStyle" Target="../diagrams/quickStyle12.xml"/><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13.xml"/><Relationship Id="rId7" Type="http://schemas.openxmlformats.org/officeDocument/2006/relationships/image" Target="../media/image4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4.xml"/><Relationship Id="rId7" Type="http://schemas.openxmlformats.org/officeDocument/2006/relationships/image" Target="../media/image44.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48.png"/><Relationship Id="rId5" Type="http://schemas.openxmlformats.org/officeDocument/2006/relationships/diagramColors" Target="../diagrams/colors14.xml"/><Relationship Id="rId10" Type="http://schemas.openxmlformats.org/officeDocument/2006/relationships/image" Target="../media/image47.png"/><Relationship Id="rId4" Type="http://schemas.openxmlformats.org/officeDocument/2006/relationships/diagramQuickStyle" Target="../diagrams/quickStyle14.xml"/><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15.xml"/><Relationship Id="rId7" Type="http://schemas.openxmlformats.org/officeDocument/2006/relationships/image" Target="../media/image4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image" Target="../media/image53.png"/><Relationship Id="rId5" Type="http://schemas.openxmlformats.org/officeDocument/2006/relationships/diagramColors" Target="../diagrams/colors15.xml"/><Relationship Id="rId10" Type="http://schemas.openxmlformats.org/officeDocument/2006/relationships/image" Target="../media/image52.png"/><Relationship Id="rId4" Type="http://schemas.openxmlformats.org/officeDocument/2006/relationships/diagramQuickStyle" Target="../diagrams/quickStyle15.xml"/><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Layout" Target="../diagrams/layout16.xml"/><Relationship Id="rId7" Type="http://schemas.openxmlformats.org/officeDocument/2006/relationships/image" Target="../media/image54.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10" Type="http://schemas.openxmlformats.org/officeDocument/2006/relationships/image" Target="../media/image57.png"/><Relationship Id="rId4" Type="http://schemas.openxmlformats.org/officeDocument/2006/relationships/diagramQuickStyle" Target="../diagrams/quickStyle16.xml"/><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7.xml"/><Relationship Id="rId7" Type="http://schemas.openxmlformats.org/officeDocument/2006/relationships/image" Target="../media/image58.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18.xml"/><Relationship Id="rId7" Type="http://schemas.openxmlformats.org/officeDocument/2006/relationships/image" Target="../media/image61.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Layout" Target="../diagrams/layout19.xml"/><Relationship Id="rId7" Type="http://schemas.openxmlformats.org/officeDocument/2006/relationships/image" Target="../media/image63.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Layout" Target="../diagrams/layout20.xml"/><Relationship Id="rId7" Type="http://schemas.openxmlformats.org/officeDocument/2006/relationships/image" Target="../media/image65.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10" Type="http://schemas.openxmlformats.org/officeDocument/2006/relationships/image" Target="../media/image68.png"/><Relationship Id="rId4" Type="http://schemas.openxmlformats.org/officeDocument/2006/relationships/diagramQuickStyle" Target="../diagrams/quickStyle20.xml"/><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69.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Layout" Target="../diagrams/layout22.xml"/><Relationship Id="rId7" Type="http://schemas.openxmlformats.org/officeDocument/2006/relationships/image" Target="../media/image70.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Layout" Target="../diagrams/layout23.xml"/><Relationship Id="rId7" Type="http://schemas.openxmlformats.org/officeDocument/2006/relationships/image" Target="../media/image73.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10" Type="http://schemas.openxmlformats.org/officeDocument/2006/relationships/image" Target="../media/image76.png"/><Relationship Id="rId4" Type="http://schemas.openxmlformats.org/officeDocument/2006/relationships/diagramQuickStyle" Target="../diagrams/quickStyle23.xml"/><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24.xml"/><Relationship Id="rId7" Type="http://schemas.openxmlformats.org/officeDocument/2006/relationships/image" Target="../media/image77.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25.xml"/><Relationship Id="rId7" Type="http://schemas.openxmlformats.org/officeDocument/2006/relationships/image" Target="../media/image80.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 Id="rId9"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Layout" Target="../diagrams/layout26.xml"/><Relationship Id="rId7" Type="http://schemas.openxmlformats.org/officeDocument/2006/relationships/image" Target="../media/image83.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Layout" Target="../diagrams/layout27.xml"/><Relationship Id="rId7" Type="http://schemas.openxmlformats.org/officeDocument/2006/relationships/image" Target="../media/image86.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10" Type="http://schemas.openxmlformats.org/officeDocument/2006/relationships/image" Target="../media/image89.png"/><Relationship Id="rId4" Type="http://schemas.openxmlformats.org/officeDocument/2006/relationships/diagramQuickStyle" Target="../diagrams/quickStyle27.xml"/><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90.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Layout" Target="../diagrams/layout29.xml"/><Relationship Id="rId7" Type="http://schemas.openxmlformats.org/officeDocument/2006/relationships/image" Target="../media/image91.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93.pn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Layout" Target="../diagrams/layout31.xml"/><Relationship Id="rId7" Type="http://schemas.openxmlformats.org/officeDocument/2006/relationships/image" Target="../media/image94.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11" Type="http://schemas.openxmlformats.org/officeDocument/2006/relationships/image" Target="../media/image98.png"/><Relationship Id="rId5" Type="http://schemas.openxmlformats.org/officeDocument/2006/relationships/diagramColors" Target="../diagrams/colors31.xml"/><Relationship Id="rId10" Type="http://schemas.openxmlformats.org/officeDocument/2006/relationships/image" Target="../media/image97.png"/><Relationship Id="rId4" Type="http://schemas.openxmlformats.org/officeDocument/2006/relationships/diagramQuickStyle" Target="../diagrams/quickStyle31.xml"/><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11.png"/><Relationship Id="rId5" Type="http://schemas.openxmlformats.org/officeDocument/2006/relationships/diagramColors" Target="../diagrams/colors4.xml"/><Relationship Id="rId10" Type="http://schemas.openxmlformats.org/officeDocument/2006/relationships/image" Target="../media/image10.png"/><Relationship Id="rId4" Type="http://schemas.openxmlformats.org/officeDocument/2006/relationships/diagramQuickStyle" Target="../diagrams/quickStyle4.xml"/><Relationship Id="rId9" Type="http://schemas.openxmlformats.org/officeDocument/2006/relationships/image" Target="../media/image9.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5.xml"/><Relationship Id="rId7"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6.xml"/><Relationship Id="rId7"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8.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25.png"/><Relationship Id="rId5" Type="http://schemas.openxmlformats.org/officeDocument/2006/relationships/diagramColors" Target="../diagrams/colors8.xml"/><Relationship Id="rId10" Type="http://schemas.openxmlformats.org/officeDocument/2006/relationships/image" Target="../media/image24.png"/><Relationship Id="rId4" Type="http://schemas.openxmlformats.org/officeDocument/2006/relationships/diagramQuickStyle" Target="../diagrams/quickStyle8.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SYSTEM ADMINISTRATION</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23D3A-63D0-BD15-B39D-0B5C71C6412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4F0E8D8-E128-38EA-AB62-F45C05355BE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02C63C2-89E0-560B-E3F5-66E294A2C475}"/>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EC6B6C7-CF30-4E8E-641F-248FCA6099A5}"/>
              </a:ext>
            </a:extLst>
          </p:cNvPr>
          <p:cNvSpPr txBox="1"/>
          <p:nvPr/>
        </p:nvSpPr>
        <p:spPr>
          <a:xfrm>
            <a:off x="2051720" y="1268760"/>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 there are some system </a:t>
            </a:r>
            <a:r>
              <a:rPr lang="en-US" b="0" i="0" dirty="0" err="1">
                <a:solidFill>
                  <a:schemeClr val="bg1"/>
                </a:solidFill>
                <a:effectLst/>
                <a:latin typeface="Udemy Sans"/>
              </a:rPr>
              <a:t>cron</a:t>
            </a:r>
            <a:r>
              <a:rPr lang="en-US" b="0" i="0" dirty="0">
                <a:solidFill>
                  <a:schemeClr val="bg1"/>
                </a:solidFill>
                <a:effectLst/>
                <a:latin typeface="Udemy Sans"/>
              </a:rPr>
              <a:t> jobs that will be run as root</a:t>
            </a:r>
            <a:r>
              <a:rPr lang="en-US" dirty="0">
                <a:solidFill>
                  <a:schemeClr val="bg1"/>
                </a:solidFill>
                <a:latin typeface="Udemy Sans"/>
              </a:rPr>
              <a:t>.</a:t>
            </a:r>
            <a:endParaRPr lang="en-US" b="0" i="0" dirty="0">
              <a:solidFill>
                <a:schemeClr val="bg1"/>
              </a:solidFill>
              <a:effectLst/>
              <a:latin typeface="Udemy Sans"/>
            </a:endParaRPr>
          </a:p>
          <a:p>
            <a:pPr algn="l">
              <a:buNone/>
            </a:pPr>
            <a:r>
              <a:rPr lang="en-US" b="0" i="0" dirty="0">
                <a:solidFill>
                  <a:schemeClr val="bg1"/>
                </a:solidFill>
                <a:effectLst/>
                <a:latin typeface="Udemy Sans"/>
              </a:rPr>
              <a:t>How does it work?</a:t>
            </a:r>
          </a:p>
          <a:p>
            <a:pPr algn="l">
              <a:buNone/>
            </a:pPr>
            <a:r>
              <a:rPr lang="en-US" b="0" i="0" dirty="0">
                <a:solidFill>
                  <a:schemeClr val="bg1"/>
                </a:solidFill>
                <a:effectLst/>
                <a:latin typeface="Udemy Sans"/>
              </a:rPr>
              <a:t>You simply move your scripts inside some directories.</a:t>
            </a:r>
          </a:p>
          <a:p>
            <a:pPr algn="l">
              <a:buNone/>
            </a:pPr>
            <a:r>
              <a:rPr lang="en-US" b="0" i="0" dirty="0">
                <a:solidFill>
                  <a:schemeClr val="bg1"/>
                </a:solidFill>
                <a:effectLst/>
                <a:latin typeface="Udemy Sans"/>
              </a:rPr>
              <a:t>These are the directories /</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cron.daily</a:t>
            </a:r>
            <a:r>
              <a:rPr lang="en-US" b="0" i="0" dirty="0">
                <a:solidFill>
                  <a:schemeClr val="bg1"/>
                </a:solidFill>
                <a:effectLst/>
                <a:latin typeface="Udemy Sans"/>
              </a:rPr>
              <a:t>, hourly, monthly and weekly And the scripts will</a:t>
            </a:r>
          </a:p>
          <a:p>
            <a:pPr algn="l">
              <a:buNone/>
            </a:pPr>
            <a:r>
              <a:rPr lang="en-US" b="0" i="0" dirty="0">
                <a:solidFill>
                  <a:schemeClr val="bg1"/>
                </a:solidFill>
                <a:effectLst/>
                <a:latin typeface="Udemy Sans"/>
              </a:rPr>
              <a:t>be executed every hour, day, week or month.</a:t>
            </a:r>
          </a:p>
          <a:p>
            <a:pPr algn="l">
              <a:buNone/>
            </a:pPr>
            <a:r>
              <a:rPr lang="en-US" b="0" i="0" dirty="0">
                <a:solidFill>
                  <a:schemeClr val="bg1"/>
                </a:solidFill>
                <a:effectLst/>
                <a:latin typeface="Udemy Sans"/>
              </a:rPr>
              <a:t>For example, if I move my script to </a:t>
            </a:r>
            <a:r>
              <a:rPr lang="en-US" b="0" i="0" dirty="0" err="1">
                <a:solidFill>
                  <a:schemeClr val="bg1"/>
                </a:solidFill>
                <a:effectLst/>
                <a:latin typeface="Udemy Sans"/>
              </a:rPr>
              <a:t>cron.hourly</a:t>
            </a:r>
            <a:endParaRPr lang="en-US" b="0" i="0" dirty="0">
              <a:solidFill>
                <a:schemeClr val="bg1"/>
              </a:solidFill>
              <a:effectLst/>
              <a:latin typeface="Udemy Sans"/>
            </a:endParaRPr>
          </a:p>
          <a:p>
            <a:pPr algn="l"/>
            <a:r>
              <a:rPr lang="en-US" b="0" i="0" dirty="0">
                <a:solidFill>
                  <a:schemeClr val="bg1"/>
                </a:solidFill>
                <a:effectLst/>
                <a:latin typeface="Udemy Sans"/>
              </a:rPr>
              <a:t>the script will be executed hourly.</a:t>
            </a:r>
          </a:p>
        </p:txBody>
      </p:sp>
      <p:pic>
        <p:nvPicPr>
          <p:cNvPr id="9" name="Immagine 8">
            <a:extLst>
              <a:ext uri="{FF2B5EF4-FFF2-40B4-BE49-F238E27FC236}">
                <a16:creationId xmlns:a16="http://schemas.microsoft.com/office/drawing/2014/main" id="{1C89783E-CAD9-6BF9-1E66-FC2816EF4BE5}"/>
              </a:ext>
            </a:extLst>
          </p:cNvPr>
          <p:cNvPicPr>
            <a:picLocks noChangeAspect="1"/>
          </p:cNvPicPr>
          <p:nvPr/>
        </p:nvPicPr>
        <p:blipFill>
          <a:blip r:embed="rId7"/>
          <a:stretch>
            <a:fillRect/>
          </a:stretch>
        </p:blipFill>
        <p:spPr>
          <a:xfrm>
            <a:off x="1059614" y="1040049"/>
            <a:ext cx="7056732" cy="5113463"/>
          </a:xfrm>
          <a:prstGeom prst="rect">
            <a:avLst/>
          </a:prstGeom>
        </p:spPr>
      </p:pic>
      <p:grpSp>
        <p:nvGrpSpPr>
          <p:cNvPr id="16" name="Gruppo 15">
            <a:extLst>
              <a:ext uri="{FF2B5EF4-FFF2-40B4-BE49-F238E27FC236}">
                <a16:creationId xmlns:a16="http://schemas.microsoft.com/office/drawing/2014/main" id="{85D85255-BF56-1FDF-C8EF-448006B42612}"/>
              </a:ext>
            </a:extLst>
          </p:cNvPr>
          <p:cNvGrpSpPr/>
          <p:nvPr/>
        </p:nvGrpSpPr>
        <p:grpSpPr>
          <a:xfrm>
            <a:off x="2483768" y="1162819"/>
            <a:ext cx="3359867" cy="519830"/>
            <a:chOff x="2483768" y="1162819"/>
            <a:chExt cx="3359867" cy="519830"/>
          </a:xfrm>
        </p:grpSpPr>
        <p:sp>
          <p:nvSpPr>
            <p:cNvPr id="13" name="Ovale 12">
              <a:extLst>
                <a:ext uri="{FF2B5EF4-FFF2-40B4-BE49-F238E27FC236}">
                  <a16:creationId xmlns:a16="http://schemas.microsoft.com/office/drawing/2014/main" id="{4153ED2D-68FE-C5A7-2F4E-0CA6B4BA6199}"/>
                </a:ext>
              </a:extLst>
            </p:cNvPr>
            <p:cNvSpPr/>
            <p:nvPr/>
          </p:nvSpPr>
          <p:spPr>
            <a:xfrm>
              <a:off x="2483768" y="1388804"/>
              <a:ext cx="1224136" cy="293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B31790C5-B203-65F5-7366-3F35C0E769FB}"/>
                </a:ext>
              </a:extLst>
            </p:cNvPr>
            <p:cNvSpPr txBox="1"/>
            <p:nvPr/>
          </p:nvSpPr>
          <p:spPr>
            <a:xfrm>
              <a:off x="3851920" y="1162819"/>
              <a:ext cx="1991715" cy="369332"/>
            </a:xfrm>
            <a:prstGeom prst="rect">
              <a:avLst/>
            </a:prstGeom>
            <a:solidFill>
              <a:schemeClr val="accent1"/>
            </a:solidFill>
          </p:spPr>
          <p:txBody>
            <a:bodyPr wrap="square">
              <a:spAutoFit/>
            </a:bodyPr>
            <a:lstStyle/>
            <a:p>
              <a:pPr algn="l">
                <a:buNone/>
              </a:pPr>
              <a:r>
                <a:rPr lang="en-US" dirty="0">
                  <a:solidFill>
                    <a:schemeClr val="bg1"/>
                  </a:solidFill>
                  <a:latin typeface="Udemy Sans"/>
                </a:rPr>
                <a:t>Press double tab</a:t>
              </a:r>
              <a:endParaRPr lang="en-US" b="0" i="0" dirty="0">
                <a:solidFill>
                  <a:schemeClr val="bg1"/>
                </a:solidFill>
                <a:effectLst/>
                <a:latin typeface="Udemy Sans"/>
              </a:endParaRPr>
            </a:p>
          </p:txBody>
        </p:sp>
      </p:grpSp>
      <p:pic>
        <p:nvPicPr>
          <p:cNvPr id="20" name="Immagine 19">
            <a:extLst>
              <a:ext uri="{FF2B5EF4-FFF2-40B4-BE49-F238E27FC236}">
                <a16:creationId xmlns:a16="http://schemas.microsoft.com/office/drawing/2014/main" id="{DFFFD662-3AB5-6C1E-EEF8-15B9D9F9F4DB}"/>
              </a:ext>
            </a:extLst>
          </p:cNvPr>
          <p:cNvPicPr>
            <a:picLocks noChangeAspect="1"/>
          </p:cNvPicPr>
          <p:nvPr/>
        </p:nvPicPr>
        <p:blipFill>
          <a:blip r:embed="rId8"/>
          <a:stretch>
            <a:fillRect/>
          </a:stretch>
        </p:blipFill>
        <p:spPr>
          <a:xfrm>
            <a:off x="1047492" y="1965051"/>
            <a:ext cx="3734124" cy="434378"/>
          </a:xfrm>
          <a:prstGeom prst="rect">
            <a:avLst/>
          </a:prstGeom>
        </p:spPr>
      </p:pic>
      <p:sp>
        <p:nvSpPr>
          <p:cNvPr id="22" name="Ovale 21">
            <a:extLst>
              <a:ext uri="{FF2B5EF4-FFF2-40B4-BE49-F238E27FC236}">
                <a16:creationId xmlns:a16="http://schemas.microsoft.com/office/drawing/2014/main" id="{673E8DC7-9153-3159-0EEF-B053A10ECDDF}"/>
              </a:ext>
            </a:extLst>
          </p:cNvPr>
          <p:cNvSpPr/>
          <p:nvPr/>
        </p:nvSpPr>
        <p:spPr>
          <a:xfrm>
            <a:off x="2483768" y="1899833"/>
            <a:ext cx="1728192" cy="3004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C860E5C0-473F-77E9-AB2A-7B4620BC9FF1}"/>
              </a:ext>
            </a:extLst>
          </p:cNvPr>
          <p:cNvPicPr>
            <a:picLocks noChangeAspect="1"/>
          </p:cNvPicPr>
          <p:nvPr/>
        </p:nvPicPr>
        <p:blipFill>
          <a:blip r:embed="rId9"/>
          <a:stretch>
            <a:fillRect/>
          </a:stretch>
        </p:blipFill>
        <p:spPr>
          <a:xfrm>
            <a:off x="634000" y="1965051"/>
            <a:ext cx="8208912" cy="4541677"/>
          </a:xfrm>
          <a:prstGeom prst="rect">
            <a:avLst/>
          </a:prstGeom>
        </p:spPr>
      </p:pic>
      <p:sp>
        <p:nvSpPr>
          <p:cNvPr id="33" name="CasellaDiTesto 32">
            <a:extLst>
              <a:ext uri="{FF2B5EF4-FFF2-40B4-BE49-F238E27FC236}">
                <a16:creationId xmlns:a16="http://schemas.microsoft.com/office/drawing/2014/main" id="{B9D0369F-9407-5568-C1D8-A03C8FB58903}"/>
              </a:ext>
            </a:extLst>
          </p:cNvPr>
          <p:cNvSpPr txBox="1"/>
          <p:nvPr/>
        </p:nvSpPr>
        <p:spPr>
          <a:xfrm>
            <a:off x="2286000" y="1859340"/>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Cron jobs are intended for servers or machines that are running continuously. If the system is down, when the </a:t>
            </a:r>
            <a:r>
              <a:rPr lang="en-US" b="0" i="0" dirty="0" err="1">
                <a:solidFill>
                  <a:schemeClr val="bg1"/>
                </a:solidFill>
                <a:effectLst/>
                <a:latin typeface="Udemy Sans"/>
              </a:rPr>
              <a:t>cron</a:t>
            </a:r>
            <a:r>
              <a:rPr lang="en-US" b="0" i="0" dirty="0">
                <a:solidFill>
                  <a:schemeClr val="bg1"/>
                </a:solidFill>
                <a:effectLst/>
                <a:latin typeface="Udemy Sans"/>
              </a:rPr>
              <a:t> job is scheduled to run, the task is lost.</a:t>
            </a:r>
          </a:p>
          <a:p>
            <a:pPr algn="l">
              <a:buNone/>
            </a:pPr>
            <a:r>
              <a:rPr lang="en-US" b="0" i="0" dirty="0">
                <a:solidFill>
                  <a:schemeClr val="bg1"/>
                </a:solidFill>
                <a:effectLst/>
                <a:latin typeface="Udemy Sans"/>
              </a:rPr>
              <a:t>It will not be run when the machine starts.</a:t>
            </a:r>
          </a:p>
          <a:p>
            <a:pPr algn="l">
              <a:buNone/>
            </a:pPr>
            <a:r>
              <a:rPr lang="en-US" dirty="0">
                <a:solidFill>
                  <a:schemeClr val="bg1"/>
                </a:solidFill>
                <a:latin typeface="Udemy Sans"/>
              </a:rPr>
              <a:t>W</a:t>
            </a:r>
            <a:r>
              <a:rPr lang="en-US" b="0" i="0" dirty="0">
                <a:solidFill>
                  <a:schemeClr val="bg1"/>
                </a:solidFill>
                <a:effectLst/>
                <a:latin typeface="Udemy Sans"/>
              </a:rPr>
              <a:t>e'll talk about </a:t>
            </a:r>
            <a:r>
              <a:rPr lang="en-US" b="1" i="0" dirty="0" err="1">
                <a:solidFill>
                  <a:schemeClr val="bg1"/>
                </a:solidFill>
                <a:effectLst/>
                <a:latin typeface="Udemy Sans"/>
              </a:rPr>
              <a:t>anacron</a:t>
            </a:r>
            <a:r>
              <a:rPr lang="en-US" b="0" i="0" dirty="0">
                <a:solidFill>
                  <a:schemeClr val="bg1"/>
                </a:solidFill>
                <a:effectLst/>
                <a:latin typeface="Udemy Sans"/>
              </a:rPr>
              <a:t>, which can be used to execute commands periodically, without assuming that the machine is running continuously.</a:t>
            </a:r>
          </a:p>
        </p:txBody>
      </p:sp>
    </p:spTree>
    <p:extLst>
      <p:ext uri="{BB962C8B-B14F-4D97-AF65-F5344CB8AC3E}">
        <p14:creationId xmlns:p14="http://schemas.microsoft.com/office/powerpoint/2010/main" val="37364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0C5F0-EF97-5392-8EA1-06A37AF49FBC}"/>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9BBE9DA9-387F-7D53-5870-BFF914996BF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F8FF046-9DA0-6DE4-ADC3-0CE073F9795A}"/>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B2C4F763-AFE2-5B13-692E-D833FB731FED}"/>
              </a:ext>
            </a:extLst>
          </p:cNvPr>
          <p:cNvPicPr>
            <a:picLocks noChangeAspect="1"/>
          </p:cNvPicPr>
          <p:nvPr/>
        </p:nvPicPr>
        <p:blipFill>
          <a:blip r:embed="rId7"/>
          <a:stretch>
            <a:fillRect/>
          </a:stretch>
        </p:blipFill>
        <p:spPr>
          <a:xfrm>
            <a:off x="2267744" y="965537"/>
            <a:ext cx="3744416" cy="5812761"/>
          </a:xfrm>
          <a:prstGeom prst="rect">
            <a:avLst/>
          </a:prstGeom>
        </p:spPr>
      </p:pic>
    </p:spTree>
    <p:extLst>
      <p:ext uri="{BB962C8B-B14F-4D97-AF65-F5344CB8AC3E}">
        <p14:creationId xmlns:p14="http://schemas.microsoft.com/office/powerpoint/2010/main" val="13780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28823-283C-AE2E-BF03-1AC30C6E865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3617CEB-6DA8-406A-C1A8-9F495854E5F3}"/>
              </a:ext>
            </a:extLst>
          </p:cNvPr>
          <p:cNvGraphicFramePr/>
          <p:nvPr>
            <p:extLst>
              <p:ext uri="{D42A27DB-BD31-4B8C-83A1-F6EECF244321}">
                <p14:modId xmlns:p14="http://schemas.microsoft.com/office/powerpoint/2010/main" val="354316364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DC22E46-93A0-AC30-6CC6-7116418FE8EF}"/>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C66D3980-C305-0C3F-D5A8-387B31936C4E}"/>
              </a:ext>
            </a:extLst>
          </p:cNvPr>
          <p:cNvSpPr txBox="1"/>
          <p:nvPr/>
        </p:nvSpPr>
        <p:spPr>
          <a:xfrm>
            <a:off x="1907704" y="1166842"/>
            <a:ext cx="5958408" cy="4524315"/>
          </a:xfrm>
          <a:prstGeom prst="rect">
            <a:avLst/>
          </a:prstGeom>
          <a:solidFill>
            <a:schemeClr val="accent1"/>
          </a:solidFill>
        </p:spPr>
        <p:txBody>
          <a:bodyPr wrap="square">
            <a:spAutoFit/>
          </a:bodyPr>
          <a:lstStyle/>
          <a:p>
            <a:pPr algn="l">
              <a:buNone/>
            </a:pPr>
            <a:r>
              <a:rPr lang="en-US" b="1" i="0" u="sng" dirty="0" err="1">
                <a:solidFill>
                  <a:schemeClr val="bg1"/>
                </a:solidFill>
                <a:effectLst/>
                <a:latin typeface="Udemy Sans"/>
              </a:rPr>
              <a:t>Anacron</a:t>
            </a:r>
            <a:r>
              <a:rPr lang="en-US" b="0" i="0" dirty="0">
                <a:solidFill>
                  <a:schemeClr val="bg1"/>
                </a:solidFill>
                <a:effectLst/>
                <a:latin typeface="Udemy Sans"/>
              </a:rPr>
              <a:t> is similar to </a:t>
            </a:r>
            <a:r>
              <a:rPr lang="en-US" b="0" i="0" dirty="0" err="1">
                <a:solidFill>
                  <a:schemeClr val="bg1"/>
                </a:solidFill>
                <a:effectLst/>
                <a:latin typeface="Udemy Sans"/>
              </a:rPr>
              <a:t>cron</a:t>
            </a:r>
            <a:r>
              <a:rPr lang="en-US" b="0" i="0" dirty="0">
                <a:solidFill>
                  <a:schemeClr val="bg1"/>
                </a:solidFill>
                <a:effectLst/>
                <a:latin typeface="Udemy Sans"/>
              </a:rPr>
              <a:t>, just that it’s usually used on systems that are not up all the time, such as desktops or laptops.</a:t>
            </a:r>
          </a:p>
          <a:p>
            <a:pPr algn="l">
              <a:buNone/>
            </a:pPr>
            <a:r>
              <a:rPr lang="en-US" b="0" i="0" dirty="0" err="1">
                <a:solidFill>
                  <a:schemeClr val="bg1"/>
                </a:solidFill>
                <a:effectLst/>
                <a:latin typeface="Udemy Sans"/>
              </a:rPr>
              <a:t>Anacron</a:t>
            </a:r>
            <a:r>
              <a:rPr lang="en-US" b="0" i="0" dirty="0">
                <a:solidFill>
                  <a:schemeClr val="bg1"/>
                </a:solidFill>
                <a:effectLst/>
                <a:latin typeface="Udemy Sans"/>
              </a:rPr>
              <a:t> does not expect the system to be running 24 x 7 like a server. When you want a background job to be executed automatically on a machine that is not always up, you should use </a:t>
            </a:r>
            <a:r>
              <a:rPr lang="en-US" b="0" i="0" dirty="0" err="1">
                <a:solidFill>
                  <a:schemeClr val="bg1"/>
                </a:solidFill>
                <a:effectLst/>
                <a:latin typeface="Udemy Sans"/>
              </a:rPr>
              <a:t>anacron</a:t>
            </a:r>
            <a:r>
              <a:rPr lang="en-US" b="0" i="0" dirty="0">
                <a:solidFill>
                  <a:schemeClr val="bg1"/>
                </a:solidFill>
                <a:effectLst/>
                <a:latin typeface="Udemy Sans"/>
              </a:rPr>
              <a:t> instead of </a:t>
            </a:r>
            <a:r>
              <a:rPr lang="en-US" b="0" i="0" dirty="0" err="1">
                <a:solidFill>
                  <a:schemeClr val="bg1"/>
                </a:solidFill>
                <a:effectLst/>
                <a:latin typeface="Udemy Sans"/>
              </a:rPr>
              <a:t>cron</a:t>
            </a:r>
            <a:r>
              <a:rPr lang="en-US" b="0" i="0" dirty="0">
                <a:solidFill>
                  <a:schemeClr val="bg1"/>
                </a:solidFill>
                <a:effectLst/>
                <a:latin typeface="Udemy Sans"/>
              </a:rPr>
              <a:t>.</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For example, if you have a backup script scheduled to run every day at 10:00 PM as a regular </a:t>
            </a:r>
            <a:r>
              <a:rPr lang="en-US" b="0" i="0" dirty="0" err="1">
                <a:solidFill>
                  <a:schemeClr val="bg1"/>
                </a:solidFill>
                <a:effectLst/>
                <a:latin typeface="Udemy Sans"/>
              </a:rPr>
              <a:t>cron</a:t>
            </a:r>
            <a:r>
              <a:rPr lang="en-US" b="0" i="0" dirty="0">
                <a:solidFill>
                  <a:schemeClr val="bg1"/>
                </a:solidFill>
                <a:effectLst/>
                <a:latin typeface="Udemy Sans"/>
              </a:rPr>
              <a:t> job and if your laptop is not up at 10 pm, your backup job will not be executed</a:t>
            </a:r>
          </a:p>
          <a:p>
            <a:pPr algn="l">
              <a:buNone/>
            </a:pPr>
            <a:r>
              <a:rPr lang="en-US" b="0" i="0" dirty="0">
                <a:solidFill>
                  <a:schemeClr val="bg1"/>
                </a:solidFill>
                <a:effectLst/>
                <a:latin typeface="Udemy Sans"/>
              </a:rPr>
              <a:t>when the system starts, it is skipped until the next schedule.</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However, if you have the same job scheduled using </a:t>
            </a:r>
            <a:r>
              <a:rPr lang="en-US" b="0" i="0" dirty="0" err="1">
                <a:solidFill>
                  <a:schemeClr val="bg1"/>
                </a:solidFill>
                <a:effectLst/>
                <a:latin typeface="Udemy Sans"/>
              </a:rPr>
              <a:t>anacron</a:t>
            </a:r>
            <a:r>
              <a:rPr lang="en-US" b="0" i="0" dirty="0">
                <a:solidFill>
                  <a:schemeClr val="bg1"/>
                </a:solidFill>
                <a:effectLst/>
                <a:latin typeface="Udemy Sans"/>
              </a:rPr>
              <a:t>, you can be sure that it will be executed once your laptop starts.</a:t>
            </a:r>
          </a:p>
        </p:txBody>
      </p:sp>
    </p:spTree>
    <p:extLst>
      <p:ext uri="{BB962C8B-B14F-4D97-AF65-F5344CB8AC3E}">
        <p14:creationId xmlns:p14="http://schemas.microsoft.com/office/powerpoint/2010/main" val="15582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70379-2D00-AB7F-114B-5453E95A350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EFF6AA5F-7387-1063-439E-867507BD86E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7E9D514-5B84-6065-D5E0-EC4B3390B125}"/>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2371704-2639-A49E-B7B2-8DD1462B9F7C}"/>
              </a:ext>
            </a:extLst>
          </p:cNvPr>
          <p:cNvSpPr txBox="1"/>
          <p:nvPr/>
        </p:nvSpPr>
        <p:spPr>
          <a:xfrm>
            <a:off x="1979712" y="837285"/>
            <a:ext cx="4572000" cy="397031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a:t>
            </a:r>
            <a:r>
              <a:rPr lang="en-US" b="0" i="0" dirty="0" err="1">
                <a:solidFill>
                  <a:schemeClr val="bg1"/>
                </a:solidFill>
                <a:effectLst/>
                <a:latin typeface="Udemy Sans"/>
              </a:rPr>
              <a:t>cron</a:t>
            </a:r>
            <a:r>
              <a:rPr lang="en-US" b="0" i="0" dirty="0">
                <a:solidFill>
                  <a:schemeClr val="bg1"/>
                </a:solidFill>
                <a:effectLst/>
                <a:latin typeface="Udemy Sans"/>
              </a:rPr>
              <a:t> runs as a daemon, </a:t>
            </a:r>
            <a:r>
              <a:rPr lang="en-US" b="0" i="0" dirty="0" err="1">
                <a:solidFill>
                  <a:schemeClr val="bg1"/>
                </a:solidFill>
                <a:effectLst/>
                <a:latin typeface="Udemy Sans"/>
              </a:rPr>
              <a:t>anacron</a:t>
            </a:r>
            <a:r>
              <a:rPr lang="en-US" b="0" i="0" dirty="0">
                <a:solidFill>
                  <a:schemeClr val="bg1"/>
                </a:solidFill>
                <a:effectLst/>
                <a:latin typeface="Udemy Sans"/>
              </a:rPr>
              <a:t> is just a command that has to be run in order to execute the scheduled tasks.</a:t>
            </a:r>
          </a:p>
          <a:p>
            <a:pPr algn="l"/>
            <a:r>
              <a:rPr lang="en-US" b="1" i="0" dirty="0">
                <a:solidFill>
                  <a:schemeClr val="bg1"/>
                </a:solidFill>
                <a:effectLst/>
                <a:latin typeface="Udemy Sans"/>
              </a:rPr>
              <a:t>In </a:t>
            </a:r>
            <a:r>
              <a:rPr lang="en-US" b="1" i="0" u="sng" dirty="0">
                <a:solidFill>
                  <a:schemeClr val="bg1"/>
                </a:solidFill>
                <a:effectLst/>
                <a:latin typeface="Udemy Sans"/>
              </a:rPr>
              <a:t>fact </a:t>
            </a:r>
            <a:r>
              <a:rPr lang="en-US" b="1" i="0" u="sng" dirty="0" err="1">
                <a:solidFill>
                  <a:schemeClr val="bg1"/>
                </a:solidFill>
                <a:effectLst/>
                <a:latin typeface="Udemy Sans"/>
              </a:rPr>
              <a:t>anacron</a:t>
            </a:r>
            <a:r>
              <a:rPr lang="en-US" b="1" i="0" u="sng" dirty="0">
                <a:solidFill>
                  <a:schemeClr val="bg1"/>
                </a:solidFill>
                <a:effectLst/>
                <a:latin typeface="Udemy Sans"/>
              </a:rPr>
              <a:t> is run automatically </a:t>
            </a:r>
            <a:r>
              <a:rPr lang="en-US" b="1" i="0" dirty="0">
                <a:solidFill>
                  <a:schemeClr val="bg1"/>
                </a:solidFill>
                <a:effectLst/>
                <a:latin typeface="Udemy Sans"/>
              </a:rPr>
              <a:t>each time the system starts.</a:t>
            </a:r>
          </a:p>
          <a:p>
            <a:pPr algn="l"/>
            <a:endParaRPr lang="en-US" b="1" dirty="0">
              <a:solidFill>
                <a:schemeClr val="bg1"/>
              </a:solidFill>
              <a:latin typeface="Udemy Sans"/>
            </a:endParaRPr>
          </a:p>
          <a:p>
            <a:pPr algn="l">
              <a:buNone/>
            </a:pPr>
            <a:r>
              <a:rPr lang="en-US" b="0" i="0" dirty="0">
                <a:solidFill>
                  <a:schemeClr val="bg1"/>
                </a:solidFill>
                <a:effectLst/>
                <a:latin typeface="Udemy Sans"/>
              </a:rPr>
              <a:t>Also note that </a:t>
            </a:r>
            <a:r>
              <a:rPr lang="en-US" b="0" i="0" dirty="0" err="1">
                <a:solidFill>
                  <a:schemeClr val="bg1"/>
                </a:solidFill>
                <a:effectLst/>
                <a:latin typeface="Udemy Sans"/>
              </a:rPr>
              <a:t>anacrone</a:t>
            </a:r>
            <a:r>
              <a:rPr lang="en-US" b="0" i="0" dirty="0">
                <a:solidFill>
                  <a:schemeClr val="bg1"/>
                </a:solidFill>
                <a:effectLst/>
                <a:latin typeface="Udemy Sans"/>
              </a:rPr>
              <a:t> is run by root so the tasks will have privileges and the frequency of the job </a:t>
            </a:r>
            <a:r>
              <a:rPr lang="en-US" b="0" i="0" u="sng" dirty="0">
                <a:solidFill>
                  <a:schemeClr val="bg1"/>
                </a:solidFill>
                <a:effectLst/>
                <a:latin typeface="Udemy Sans"/>
              </a:rPr>
              <a:t>execution is expressed in days, not in minutes, like in the case of </a:t>
            </a:r>
            <a:r>
              <a:rPr lang="en-US" b="0" i="0" u="sng" dirty="0" err="1">
                <a:solidFill>
                  <a:schemeClr val="bg1"/>
                </a:solidFill>
                <a:effectLst/>
                <a:latin typeface="Udemy Sans"/>
              </a:rPr>
              <a:t>cron</a:t>
            </a:r>
            <a:r>
              <a:rPr lang="en-US" b="0" i="0" u="sng" dirty="0">
                <a:solidFill>
                  <a:schemeClr val="bg1"/>
                </a:solidFill>
                <a:effectLst/>
                <a:latin typeface="Udemy Sans"/>
              </a:rPr>
              <a:t>.</a:t>
            </a:r>
          </a:p>
          <a:p>
            <a:pPr algn="l">
              <a:buNone/>
            </a:pPr>
            <a:endParaRPr lang="en-US" b="0" i="0" u="sng" dirty="0">
              <a:solidFill>
                <a:schemeClr val="bg1"/>
              </a:solidFill>
              <a:effectLst/>
              <a:latin typeface="Udemy Sans"/>
            </a:endParaRPr>
          </a:p>
          <a:p>
            <a:pPr algn="l"/>
            <a:r>
              <a:rPr lang="en-US" b="0" i="0" dirty="0">
                <a:solidFill>
                  <a:schemeClr val="bg1"/>
                </a:solidFill>
                <a:effectLst/>
                <a:latin typeface="Udemy Sans"/>
              </a:rPr>
              <a:t>The file which specifies the </a:t>
            </a:r>
            <a:r>
              <a:rPr lang="en-US" b="0" i="0" dirty="0" err="1">
                <a:solidFill>
                  <a:schemeClr val="bg1"/>
                </a:solidFill>
                <a:effectLst/>
                <a:latin typeface="Udemy Sans"/>
              </a:rPr>
              <a:t>anacron</a:t>
            </a:r>
            <a:r>
              <a:rPr lang="en-US" b="0" i="0" dirty="0">
                <a:solidFill>
                  <a:schemeClr val="bg1"/>
                </a:solidFill>
                <a:effectLst/>
                <a:latin typeface="Udemy Sans"/>
              </a:rPr>
              <a:t> jobs is /</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anacrontab</a:t>
            </a:r>
            <a:r>
              <a:rPr lang="en-US" b="0" i="0" dirty="0">
                <a:solidFill>
                  <a:schemeClr val="bg1"/>
                </a:solidFill>
                <a:effectLst/>
                <a:latin typeface="Udemy Sans"/>
              </a:rPr>
              <a:t>.</a:t>
            </a:r>
          </a:p>
          <a:p>
            <a:pPr algn="l"/>
            <a:endParaRPr lang="en-US" b="1" i="0" dirty="0">
              <a:solidFill>
                <a:schemeClr val="bg1"/>
              </a:solidFill>
              <a:effectLst/>
              <a:latin typeface="Udemy Sans"/>
            </a:endParaRPr>
          </a:p>
        </p:txBody>
      </p:sp>
      <p:pic>
        <p:nvPicPr>
          <p:cNvPr id="7" name="Immagine 6">
            <a:extLst>
              <a:ext uri="{FF2B5EF4-FFF2-40B4-BE49-F238E27FC236}">
                <a16:creationId xmlns:a16="http://schemas.microsoft.com/office/drawing/2014/main" id="{D7F72CFE-E6E1-1D4A-5D3C-94D0CD6F5F6A}"/>
              </a:ext>
            </a:extLst>
          </p:cNvPr>
          <p:cNvPicPr>
            <a:picLocks noChangeAspect="1"/>
          </p:cNvPicPr>
          <p:nvPr/>
        </p:nvPicPr>
        <p:blipFill>
          <a:blip r:embed="rId7"/>
          <a:stretch>
            <a:fillRect/>
          </a:stretch>
        </p:blipFill>
        <p:spPr>
          <a:xfrm>
            <a:off x="669242" y="1205270"/>
            <a:ext cx="8136904" cy="4447459"/>
          </a:xfrm>
          <a:prstGeom prst="rect">
            <a:avLst/>
          </a:prstGeom>
        </p:spPr>
      </p:pic>
      <p:sp>
        <p:nvSpPr>
          <p:cNvPr id="9" name="Ovale 8">
            <a:extLst>
              <a:ext uri="{FF2B5EF4-FFF2-40B4-BE49-F238E27FC236}">
                <a16:creationId xmlns:a16="http://schemas.microsoft.com/office/drawing/2014/main" id="{F759385F-982A-F34A-C665-94D42A9DB8F7}"/>
              </a:ext>
            </a:extLst>
          </p:cNvPr>
          <p:cNvSpPr/>
          <p:nvPr/>
        </p:nvSpPr>
        <p:spPr>
          <a:xfrm>
            <a:off x="1907704" y="1484784"/>
            <a:ext cx="180020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951C433A-2ACB-77E1-62A3-F40B33079077}"/>
              </a:ext>
            </a:extLst>
          </p:cNvPr>
          <p:cNvSpPr/>
          <p:nvPr/>
        </p:nvSpPr>
        <p:spPr>
          <a:xfrm>
            <a:off x="1311206" y="2924944"/>
            <a:ext cx="1512168"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8FD13EAD-9C6F-7CD8-A0FC-1ADC83B9F878}"/>
              </a:ext>
            </a:extLst>
          </p:cNvPr>
          <p:cNvSpPr/>
          <p:nvPr/>
        </p:nvSpPr>
        <p:spPr>
          <a:xfrm>
            <a:off x="1463606" y="3077344"/>
            <a:ext cx="1512168"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29F60A2A-42E4-ED7C-8D3C-ED16500F058D}"/>
              </a:ext>
            </a:extLst>
          </p:cNvPr>
          <p:cNvSpPr/>
          <p:nvPr/>
        </p:nvSpPr>
        <p:spPr>
          <a:xfrm>
            <a:off x="1834739" y="3311857"/>
            <a:ext cx="1512168"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4" name="Immagine 53">
            <a:extLst>
              <a:ext uri="{FF2B5EF4-FFF2-40B4-BE49-F238E27FC236}">
                <a16:creationId xmlns:a16="http://schemas.microsoft.com/office/drawing/2014/main" id="{7D5A0699-B050-B9B6-6E25-C7D379A93A7A}"/>
              </a:ext>
            </a:extLst>
          </p:cNvPr>
          <p:cNvPicPr>
            <a:picLocks noChangeAspect="1"/>
          </p:cNvPicPr>
          <p:nvPr/>
        </p:nvPicPr>
        <p:blipFill>
          <a:blip r:embed="rId8"/>
          <a:stretch>
            <a:fillRect/>
          </a:stretch>
        </p:blipFill>
        <p:spPr>
          <a:xfrm>
            <a:off x="669243" y="3645025"/>
            <a:ext cx="3038662" cy="138121"/>
          </a:xfrm>
          <a:prstGeom prst="rect">
            <a:avLst/>
          </a:prstGeom>
        </p:spPr>
      </p:pic>
      <p:sp>
        <p:nvSpPr>
          <p:cNvPr id="55" name="Ovale 54">
            <a:extLst>
              <a:ext uri="{FF2B5EF4-FFF2-40B4-BE49-F238E27FC236}">
                <a16:creationId xmlns:a16="http://schemas.microsoft.com/office/drawing/2014/main" id="{2A40DD4E-56E4-D8C8-E5A3-0A1858C7D7EF}"/>
              </a:ext>
            </a:extLst>
          </p:cNvPr>
          <p:cNvSpPr/>
          <p:nvPr/>
        </p:nvSpPr>
        <p:spPr>
          <a:xfrm>
            <a:off x="1979711" y="3599889"/>
            <a:ext cx="188330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6" name="Immagine 55">
            <a:extLst>
              <a:ext uri="{FF2B5EF4-FFF2-40B4-BE49-F238E27FC236}">
                <a16:creationId xmlns:a16="http://schemas.microsoft.com/office/drawing/2014/main" id="{41ADE329-84F5-B11D-5974-5A905DF5C354}"/>
              </a:ext>
            </a:extLst>
          </p:cNvPr>
          <p:cNvPicPr>
            <a:picLocks noChangeAspect="1"/>
          </p:cNvPicPr>
          <p:nvPr/>
        </p:nvPicPr>
        <p:blipFill>
          <a:blip r:embed="rId9"/>
          <a:stretch>
            <a:fillRect/>
          </a:stretch>
        </p:blipFill>
        <p:spPr>
          <a:xfrm>
            <a:off x="467544" y="1185151"/>
            <a:ext cx="8568952" cy="4691852"/>
          </a:xfrm>
          <a:prstGeom prst="rect">
            <a:avLst/>
          </a:prstGeom>
        </p:spPr>
      </p:pic>
      <p:grpSp>
        <p:nvGrpSpPr>
          <p:cNvPr id="57" name="Gruppo 56">
            <a:extLst>
              <a:ext uri="{FF2B5EF4-FFF2-40B4-BE49-F238E27FC236}">
                <a16:creationId xmlns:a16="http://schemas.microsoft.com/office/drawing/2014/main" id="{28DB8E6C-35C5-902A-5DD7-5341A0F6FB5D}"/>
              </a:ext>
            </a:extLst>
          </p:cNvPr>
          <p:cNvGrpSpPr/>
          <p:nvPr/>
        </p:nvGrpSpPr>
        <p:grpSpPr>
          <a:xfrm>
            <a:off x="2611418" y="2176113"/>
            <a:ext cx="5863340" cy="1137925"/>
            <a:chOff x="2611418" y="2176113"/>
            <a:chExt cx="5863340" cy="1137925"/>
          </a:xfrm>
        </p:grpSpPr>
        <p:sp>
          <p:nvSpPr>
            <p:cNvPr id="58" name="Ovale 57">
              <a:extLst>
                <a:ext uri="{FF2B5EF4-FFF2-40B4-BE49-F238E27FC236}">
                  <a16:creationId xmlns:a16="http://schemas.microsoft.com/office/drawing/2014/main" id="{E69FB114-F22E-6BF6-0009-4AB8A7CB3AFC}"/>
                </a:ext>
              </a:extLst>
            </p:cNvPr>
            <p:cNvSpPr/>
            <p:nvPr/>
          </p:nvSpPr>
          <p:spPr>
            <a:xfrm>
              <a:off x="2611418" y="3037141"/>
              <a:ext cx="772318" cy="276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CasellaDiTesto 58">
              <a:extLst>
                <a:ext uri="{FF2B5EF4-FFF2-40B4-BE49-F238E27FC236}">
                  <a16:creationId xmlns:a16="http://schemas.microsoft.com/office/drawing/2014/main" id="{8FA0AD42-317A-EC14-B192-DCD79F32CEDA}"/>
                </a:ext>
              </a:extLst>
            </p:cNvPr>
            <p:cNvSpPr txBox="1"/>
            <p:nvPr/>
          </p:nvSpPr>
          <p:spPr>
            <a:xfrm>
              <a:off x="3902758" y="2176113"/>
              <a:ext cx="4572000" cy="646331"/>
            </a:xfrm>
            <a:prstGeom prst="rect">
              <a:avLst/>
            </a:prstGeom>
            <a:solidFill>
              <a:schemeClr val="accent1"/>
            </a:solidFill>
          </p:spPr>
          <p:txBody>
            <a:bodyPr wrap="square">
              <a:spAutoFit/>
            </a:bodyPr>
            <a:lstStyle/>
            <a:p>
              <a:r>
                <a:rPr lang="en-US" b="0" i="0" dirty="0">
                  <a:solidFill>
                    <a:schemeClr val="bg1"/>
                  </a:solidFill>
                  <a:effectLst/>
                  <a:latin typeface="Udemy Sans"/>
                </a:rPr>
                <a:t>is a command which runs all the executable files found in a directory.</a:t>
              </a:r>
              <a:endParaRPr lang="it-IT" dirty="0">
                <a:solidFill>
                  <a:schemeClr val="bg1"/>
                </a:solidFill>
              </a:endParaRPr>
            </a:p>
          </p:txBody>
        </p:sp>
      </p:grpSp>
      <p:grpSp>
        <p:nvGrpSpPr>
          <p:cNvPr id="60" name="Gruppo 59">
            <a:extLst>
              <a:ext uri="{FF2B5EF4-FFF2-40B4-BE49-F238E27FC236}">
                <a16:creationId xmlns:a16="http://schemas.microsoft.com/office/drawing/2014/main" id="{1A6A12CA-B60D-CEBB-DD87-F20FC016F579}"/>
              </a:ext>
            </a:extLst>
          </p:cNvPr>
          <p:cNvGrpSpPr/>
          <p:nvPr/>
        </p:nvGrpSpPr>
        <p:grpSpPr>
          <a:xfrm>
            <a:off x="321362" y="3226927"/>
            <a:ext cx="8241770" cy="1768127"/>
            <a:chOff x="232988" y="1608315"/>
            <a:chExt cx="8241770" cy="1768127"/>
          </a:xfrm>
        </p:grpSpPr>
        <p:sp>
          <p:nvSpPr>
            <p:cNvPr id="61" name="Ovale 60">
              <a:extLst>
                <a:ext uri="{FF2B5EF4-FFF2-40B4-BE49-F238E27FC236}">
                  <a16:creationId xmlns:a16="http://schemas.microsoft.com/office/drawing/2014/main" id="{B980FC3E-7F70-197C-CC6E-E92A74742611}"/>
                </a:ext>
              </a:extLst>
            </p:cNvPr>
            <p:cNvSpPr/>
            <p:nvPr/>
          </p:nvSpPr>
          <p:spPr>
            <a:xfrm>
              <a:off x="232988" y="1608315"/>
              <a:ext cx="4970717" cy="2607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D6534AD5-33E8-F70F-AAFA-AA7FB91712C4}"/>
                </a:ext>
              </a:extLst>
            </p:cNvPr>
            <p:cNvSpPr txBox="1"/>
            <p:nvPr/>
          </p:nvSpPr>
          <p:spPr>
            <a:xfrm>
              <a:off x="3902758" y="2176113"/>
              <a:ext cx="4572000" cy="1200329"/>
            </a:xfrm>
            <a:prstGeom prst="rect">
              <a:avLst/>
            </a:prstGeom>
            <a:solidFill>
              <a:schemeClr val="accent1"/>
            </a:solidFill>
          </p:spPr>
          <p:txBody>
            <a:bodyPr wrap="square">
              <a:spAutoFit/>
            </a:bodyPr>
            <a:lstStyle/>
            <a:p>
              <a:r>
                <a:rPr lang="en-US" b="0" i="0" dirty="0">
                  <a:solidFill>
                    <a:schemeClr val="bg1"/>
                  </a:solidFill>
                  <a:effectLst/>
                  <a:latin typeface="Udemy Sans"/>
                </a:rPr>
                <a:t>For example, this line means that all executable files or scripts found in /</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cron.weekly</a:t>
              </a:r>
              <a:r>
                <a:rPr lang="en-US" dirty="0">
                  <a:solidFill>
                    <a:schemeClr val="bg1"/>
                  </a:solidFill>
                  <a:latin typeface="Udemy Sans"/>
                </a:rPr>
                <a:t> </a:t>
              </a:r>
              <a:r>
                <a:rPr lang="en-US" b="0" i="0" dirty="0">
                  <a:solidFill>
                    <a:schemeClr val="bg1"/>
                  </a:solidFill>
                  <a:effectLst/>
                  <a:latin typeface="Udemy Sans"/>
                </a:rPr>
                <a:t>will be executed with a frequency of seven days.</a:t>
              </a:r>
              <a:endParaRPr lang="it-IT" dirty="0">
                <a:solidFill>
                  <a:schemeClr val="bg1"/>
                </a:solidFill>
              </a:endParaRPr>
            </a:p>
          </p:txBody>
        </p:sp>
      </p:grpSp>
      <p:pic>
        <p:nvPicPr>
          <p:cNvPr id="63" name="Immagine 62">
            <a:extLst>
              <a:ext uri="{FF2B5EF4-FFF2-40B4-BE49-F238E27FC236}">
                <a16:creationId xmlns:a16="http://schemas.microsoft.com/office/drawing/2014/main" id="{32E7B2E4-794D-8508-F35B-4293268A1D55}"/>
              </a:ext>
            </a:extLst>
          </p:cNvPr>
          <p:cNvPicPr>
            <a:picLocks noChangeAspect="1"/>
          </p:cNvPicPr>
          <p:nvPr/>
        </p:nvPicPr>
        <p:blipFill>
          <a:blip r:embed="rId9"/>
          <a:stretch>
            <a:fillRect/>
          </a:stretch>
        </p:blipFill>
        <p:spPr>
          <a:xfrm>
            <a:off x="313768" y="1204079"/>
            <a:ext cx="8722728" cy="4691852"/>
          </a:xfrm>
          <a:prstGeom prst="rect">
            <a:avLst/>
          </a:prstGeom>
        </p:spPr>
      </p:pic>
      <p:grpSp>
        <p:nvGrpSpPr>
          <p:cNvPr id="64" name="Gruppo 63">
            <a:extLst>
              <a:ext uri="{FF2B5EF4-FFF2-40B4-BE49-F238E27FC236}">
                <a16:creationId xmlns:a16="http://schemas.microsoft.com/office/drawing/2014/main" id="{9A6173E0-B81F-3608-BE2C-47BAE3C7F00A}"/>
              </a:ext>
            </a:extLst>
          </p:cNvPr>
          <p:cNvGrpSpPr/>
          <p:nvPr/>
        </p:nvGrpSpPr>
        <p:grpSpPr>
          <a:xfrm>
            <a:off x="230958" y="3207999"/>
            <a:ext cx="2684858" cy="2185104"/>
            <a:chOff x="230958" y="3207999"/>
            <a:chExt cx="2684858" cy="2185104"/>
          </a:xfrm>
        </p:grpSpPr>
        <p:sp>
          <p:nvSpPr>
            <p:cNvPr id="65" name="Ovale 64">
              <a:extLst>
                <a:ext uri="{FF2B5EF4-FFF2-40B4-BE49-F238E27FC236}">
                  <a16:creationId xmlns:a16="http://schemas.microsoft.com/office/drawing/2014/main" id="{A206B7AB-E57B-408C-E22E-B1EDEC94BC3F}"/>
                </a:ext>
              </a:extLst>
            </p:cNvPr>
            <p:cNvSpPr/>
            <p:nvPr/>
          </p:nvSpPr>
          <p:spPr>
            <a:xfrm>
              <a:off x="230958" y="3207999"/>
              <a:ext cx="268187" cy="2607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CasellaDiTesto 65">
              <a:extLst>
                <a:ext uri="{FF2B5EF4-FFF2-40B4-BE49-F238E27FC236}">
                  <a16:creationId xmlns:a16="http://schemas.microsoft.com/office/drawing/2014/main" id="{24762D88-7A73-BE9F-06D0-CC91D8CB4ACA}"/>
                </a:ext>
              </a:extLst>
            </p:cNvPr>
            <p:cNvSpPr txBox="1"/>
            <p:nvPr/>
          </p:nvSpPr>
          <p:spPr>
            <a:xfrm>
              <a:off x="337854" y="3915775"/>
              <a:ext cx="2577962" cy="1477328"/>
            </a:xfrm>
            <a:prstGeom prst="rect">
              <a:avLst/>
            </a:prstGeom>
            <a:solidFill>
              <a:schemeClr val="accent1"/>
            </a:solidFill>
          </p:spPr>
          <p:txBody>
            <a:bodyPr wrap="square">
              <a:spAutoFit/>
            </a:bodyPr>
            <a:lstStyle/>
            <a:p>
              <a:pPr algn="l">
                <a:buNone/>
              </a:pPr>
              <a:r>
                <a:rPr lang="en-US" dirty="0">
                  <a:solidFill>
                    <a:schemeClr val="bg1"/>
                  </a:solidFill>
                  <a:latin typeface="Udemy Sans"/>
                </a:rPr>
                <a:t>Period in DAYS.</a:t>
              </a:r>
            </a:p>
            <a:p>
              <a:r>
                <a:rPr lang="en-US" dirty="0">
                  <a:solidFill>
                    <a:schemeClr val="bg1"/>
                  </a:solidFill>
                  <a:latin typeface="Udemy Sans"/>
                </a:rPr>
                <a:t>In this field you can also use something like @daily, @weekly or @monthly.</a:t>
              </a:r>
              <a:endParaRPr lang="en-US" b="0" i="0" dirty="0">
                <a:solidFill>
                  <a:schemeClr val="bg1"/>
                </a:solidFill>
                <a:effectLst/>
                <a:latin typeface="Udemy Sans"/>
              </a:endParaRPr>
            </a:p>
          </p:txBody>
        </p:sp>
      </p:grpSp>
      <p:grpSp>
        <p:nvGrpSpPr>
          <p:cNvPr id="67" name="Gruppo 66">
            <a:extLst>
              <a:ext uri="{FF2B5EF4-FFF2-40B4-BE49-F238E27FC236}">
                <a16:creationId xmlns:a16="http://schemas.microsoft.com/office/drawing/2014/main" id="{82BEFA1A-8871-34C3-520C-3FCB7147406E}"/>
              </a:ext>
            </a:extLst>
          </p:cNvPr>
          <p:cNvGrpSpPr/>
          <p:nvPr/>
        </p:nvGrpSpPr>
        <p:grpSpPr>
          <a:xfrm>
            <a:off x="686714" y="3283420"/>
            <a:ext cx="6964009" cy="2723686"/>
            <a:chOff x="-432908" y="3253097"/>
            <a:chExt cx="3348724" cy="4345426"/>
          </a:xfrm>
        </p:grpSpPr>
        <p:sp>
          <p:nvSpPr>
            <p:cNvPr id="68" name="Ovale 67">
              <a:extLst>
                <a:ext uri="{FF2B5EF4-FFF2-40B4-BE49-F238E27FC236}">
                  <a16:creationId xmlns:a16="http://schemas.microsoft.com/office/drawing/2014/main" id="{11822504-ABEE-623D-E2D1-A15B837B3815}"/>
                </a:ext>
              </a:extLst>
            </p:cNvPr>
            <p:cNvSpPr/>
            <p:nvPr/>
          </p:nvSpPr>
          <p:spPr>
            <a:xfrm>
              <a:off x="-432908" y="3253097"/>
              <a:ext cx="268187" cy="2607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CasellaDiTesto 68">
              <a:extLst>
                <a:ext uri="{FF2B5EF4-FFF2-40B4-BE49-F238E27FC236}">
                  <a16:creationId xmlns:a16="http://schemas.microsoft.com/office/drawing/2014/main" id="{296D332F-24DE-663E-3B5B-C1527CF293B1}"/>
                </a:ext>
              </a:extLst>
            </p:cNvPr>
            <p:cNvSpPr txBox="1"/>
            <p:nvPr/>
          </p:nvSpPr>
          <p:spPr>
            <a:xfrm>
              <a:off x="337854" y="3915774"/>
              <a:ext cx="2577962" cy="368274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is the delay in minutes</a:t>
              </a:r>
            </a:p>
            <a:p>
              <a:pPr algn="l">
                <a:buNone/>
              </a:pPr>
              <a:r>
                <a:rPr lang="en-US" b="0" i="0" dirty="0">
                  <a:solidFill>
                    <a:schemeClr val="bg1"/>
                  </a:solidFill>
                  <a:effectLst/>
                  <a:latin typeface="Udemy Sans"/>
                </a:rPr>
                <a:t>It specifies how long </a:t>
              </a:r>
              <a:r>
                <a:rPr lang="en-US" b="0" i="0" dirty="0" err="1">
                  <a:solidFill>
                    <a:schemeClr val="bg1"/>
                  </a:solidFill>
                  <a:effectLst/>
                  <a:latin typeface="Udemy Sans"/>
                </a:rPr>
                <a:t>anacron</a:t>
              </a:r>
              <a:r>
                <a:rPr lang="en-US" b="0" i="0" dirty="0">
                  <a:solidFill>
                    <a:schemeClr val="bg1"/>
                  </a:solidFill>
                  <a:effectLst/>
                  <a:latin typeface="Udemy Sans"/>
                </a:rPr>
                <a:t> will wait before executing the job. </a:t>
              </a:r>
            </a:p>
            <a:p>
              <a:pPr algn="l">
                <a:buNone/>
              </a:pPr>
              <a:r>
                <a:rPr lang="en-US" b="0" i="0" dirty="0">
                  <a:solidFill>
                    <a:schemeClr val="bg1"/>
                  </a:solidFill>
                  <a:effectLst/>
                  <a:latin typeface="Udemy Sans"/>
                </a:rPr>
                <a:t>The delay feature is intended to keep the system from being overloaded with lots of jobs if </a:t>
              </a:r>
              <a:r>
                <a:rPr lang="en-US" b="0" i="0" dirty="0" err="1">
                  <a:solidFill>
                    <a:schemeClr val="bg1"/>
                  </a:solidFill>
                  <a:effectLst/>
                  <a:latin typeface="Udemy Sans"/>
                </a:rPr>
                <a:t>anacron</a:t>
              </a:r>
              <a:r>
                <a:rPr lang="en-US" b="0" i="0" dirty="0">
                  <a:solidFill>
                    <a:schemeClr val="bg1"/>
                  </a:solidFill>
                  <a:effectLst/>
                  <a:latin typeface="Udemy Sans"/>
                </a:rPr>
                <a:t> determines it needs to run several commands when it starts up. It won’t run them simultaneously, but with a delay.</a:t>
              </a:r>
            </a:p>
          </p:txBody>
        </p:sp>
      </p:grpSp>
      <p:grpSp>
        <p:nvGrpSpPr>
          <p:cNvPr id="70" name="Gruppo 69">
            <a:extLst>
              <a:ext uri="{FF2B5EF4-FFF2-40B4-BE49-F238E27FC236}">
                <a16:creationId xmlns:a16="http://schemas.microsoft.com/office/drawing/2014/main" id="{8231D3AC-B510-7334-E0F1-111FA6D7C5BD}"/>
              </a:ext>
            </a:extLst>
          </p:cNvPr>
          <p:cNvGrpSpPr/>
          <p:nvPr/>
        </p:nvGrpSpPr>
        <p:grpSpPr>
          <a:xfrm>
            <a:off x="1362024" y="3275586"/>
            <a:ext cx="7314432" cy="2679053"/>
            <a:chOff x="-601413" y="2882375"/>
            <a:chExt cx="3517229" cy="4274218"/>
          </a:xfrm>
        </p:grpSpPr>
        <p:sp>
          <p:nvSpPr>
            <p:cNvPr id="71" name="Ovale 70">
              <a:extLst>
                <a:ext uri="{FF2B5EF4-FFF2-40B4-BE49-F238E27FC236}">
                  <a16:creationId xmlns:a16="http://schemas.microsoft.com/office/drawing/2014/main" id="{B2BE2DB4-C463-2D16-D003-9C93F0B9770F}"/>
                </a:ext>
              </a:extLst>
            </p:cNvPr>
            <p:cNvSpPr/>
            <p:nvPr/>
          </p:nvSpPr>
          <p:spPr>
            <a:xfrm>
              <a:off x="-601413" y="2882375"/>
              <a:ext cx="446031" cy="338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CasellaDiTesto 71">
              <a:extLst>
                <a:ext uri="{FF2B5EF4-FFF2-40B4-BE49-F238E27FC236}">
                  <a16:creationId xmlns:a16="http://schemas.microsoft.com/office/drawing/2014/main" id="{D1B07F09-A785-1849-55B2-30B9121742DF}"/>
                </a:ext>
              </a:extLst>
            </p:cNvPr>
            <p:cNvSpPr txBox="1"/>
            <p:nvPr/>
          </p:nvSpPr>
          <p:spPr>
            <a:xfrm>
              <a:off x="337854" y="3915774"/>
              <a:ext cx="2577962" cy="324081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 third field is the job identifier; it should be unique for each job, and it's the name of a file that will be created under /var/spool/</a:t>
              </a:r>
              <a:r>
                <a:rPr lang="en-US" b="0" i="0" dirty="0" err="1">
                  <a:solidFill>
                    <a:schemeClr val="bg1"/>
                  </a:solidFill>
                  <a:effectLst/>
                  <a:latin typeface="Udemy Sans"/>
                </a:rPr>
                <a:t>anacron</a:t>
              </a:r>
              <a:r>
                <a:rPr lang="en-US" b="0" i="0" dirty="0">
                  <a:solidFill>
                    <a:schemeClr val="bg1"/>
                  </a:solidFill>
                  <a:effectLst/>
                  <a:latin typeface="Udemy Sans"/>
                </a:rPr>
                <a:t> directory.</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This is called the Job Timestamp File and will contain a single line that indicates the last time when this job was executed.</a:t>
              </a:r>
            </a:p>
          </p:txBody>
        </p:sp>
      </p:grpSp>
      <p:pic>
        <p:nvPicPr>
          <p:cNvPr id="73" name="Immagine 72">
            <a:extLst>
              <a:ext uri="{FF2B5EF4-FFF2-40B4-BE49-F238E27FC236}">
                <a16:creationId xmlns:a16="http://schemas.microsoft.com/office/drawing/2014/main" id="{C4FDC48B-3D35-416B-718D-169A838B4629}"/>
              </a:ext>
            </a:extLst>
          </p:cNvPr>
          <p:cNvPicPr>
            <a:picLocks noChangeAspect="1"/>
          </p:cNvPicPr>
          <p:nvPr/>
        </p:nvPicPr>
        <p:blipFill>
          <a:blip r:embed="rId9"/>
          <a:stretch>
            <a:fillRect/>
          </a:stretch>
        </p:blipFill>
        <p:spPr>
          <a:xfrm>
            <a:off x="300738" y="1329373"/>
            <a:ext cx="8722728" cy="4691852"/>
          </a:xfrm>
          <a:prstGeom prst="rect">
            <a:avLst/>
          </a:prstGeom>
        </p:spPr>
      </p:pic>
      <p:pic>
        <p:nvPicPr>
          <p:cNvPr id="74" name="Immagine 73">
            <a:extLst>
              <a:ext uri="{FF2B5EF4-FFF2-40B4-BE49-F238E27FC236}">
                <a16:creationId xmlns:a16="http://schemas.microsoft.com/office/drawing/2014/main" id="{36F8F91E-A08D-4616-7545-35861F0FDDF0}"/>
              </a:ext>
            </a:extLst>
          </p:cNvPr>
          <p:cNvPicPr>
            <a:picLocks noChangeAspect="1"/>
          </p:cNvPicPr>
          <p:nvPr/>
        </p:nvPicPr>
        <p:blipFill>
          <a:blip r:embed="rId10"/>
          <a:stretch>
            <a:fillRect/>
          </a:stretch>
        </p:blipFill>
        <p:spPr>
          <a:xfrm>
            <a:off x="310478" y="3814518"/>
            <a:ext cx="2949196" cy="160034"/>
          </a:xfrm>
          <a:prstGeom prst="rect">
            <a:avLst/>
          </a:prstGeom>
        </p:spPr>
      </p:pic>
      <p:grpSp>
        <p:nvGrpSpPr>
          <p:cNvPr id="75" name="Gruppo 74">
            <a:extLst>
              <a:ext uri="{FF2B5EF4-FFF2-40B4-BE49-F238E27FC236}">
                <a16:creationId xmlns:a16="http://schemas.microsoft.com/office/drawing/2014/main" id="{1F0C91A5-8215-0B66-8BFB-466FF3B69E07}"/>
              </a:ext>
            </a:extLst>
          </p:cNvPr>
          <p:cNvGrpSpPr/>
          <p:nvPr/>
        </p:nvGrpSpPr>
        <p:grpSpPr>
          <a:xfrm>
            <a:off x="98422" y="3733676"/>
            <a:ext cx="8730434" cy="1542367"/>
            <a:chOff x="-1282314" y="3370079"/>
            <a:chExt cx="4198130" cy="2460726"/>
          </a:xfrm>
        </p:grpSpPr>
        <p:sp>
          <p:nvSpPr>
            <p:cNvPr id="76" name="Ovale 75">
              <a:extLst>
                <a:ext uri="{FF2B5EF4-FFF2-40B4-BE49-F238E27FC236}">
                  <a16:creationId xmlns:a16="http://schemas.microsoft.com/office/drawing/2014/main" id="{4DAF3EDE-4BDF-2F99-0CA6-73376B38479B}"/>
                </a:ext>
              </a:extLst>
            </p:cNvPr>
            <p:cNvSpPr/>
            <p:nvPr/>
          </p:nvSpPr>
          <p:spPr>
            <a:xfrm>
              <a:off x="-1282314" y="3370079"/>
              <a:ext cx="1638049" cy="5673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CasellaDiTesto 76">
              <a:extLst>
                <a:ext uri="{FF2B5EF4-FFF2-40B4-BE49-F238E27FC236}">
                  <a16:creationId xmlns:a16="http://schemas.microsoft.com/office/drawing/2014/main" id="{4C173A10-48F7-EA7B-08B1-E8EFF39BFB91}"/>
                </a:ext>
              </a:extLst>
            </p:cNvPr>
            <p:cNvSpPr txBox="1"/>
            <p:nvPr/>
          </p:nvSpPr>
          <p:spPr>
            <a:xfrm>
              <a:off x="337854" y="3915774"/>
              <a:ext cx="2577962" cy="19150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 wanted to run every two days, with a delay of one minute, so one minute after the computer starts or </a:t>
              </a:r>
              <a:r>
                <a:rPr lang="en-US" b="0" i="0" dirty="0" err="1">
                  <a:solidFill>
                    <a:schemeClr val="bg1"/>
                  </a:solidFill>
                  <a:effectLst/>
                  <a:latin typeface="Udemy Sans"/>
                </a:rPr>
                <a:t>anacron</a:t>
              </a:r>
              <a:r>
                <a:rPr lang="en-US" b="0" i="0" dirty="0">
                  <a:solidFill>
                    <a:schemeClr val="bg1"/>
                  </a:solidFill>
                  <a:effectLst/>
                  <a:latin typeface="Udemy Sans"/>
                </a:rPr>
                <a:t> is executed manually; the name of the job will</a:t>
              </a:r>
            </a:p>
            <a:p>
              <a:pPr algn="l">
                <a:buNone/>
              </a:pPr>
              <a:r>
                <a:rPr lang="en-US" b="0" i="0" dirty="0">
                  <a:solidFill>
                    <a:schemeClr val="bg1"/>
                  </a:solidFill>
                  <a:effectLst/>
                  <a:latin typeface="Udemy Sans"/>
                </a:rPr>
                <a:t>be backup so the script will be /root/backup.sh</a:t>
              </a:r>
            </a:p>
          </p:txBody>
        </p:sp>
      </p:grpSp>
      <p:grpSp>
        <p:nvGrpSpPr>
          <p:cNvPr id="78" name="Gruppo 77">
            <a:extLst>
              <a:ext uri="{FF2B5EF4-FFF2-40B4-BE49-F238E27FC236}">
                <a16:creationId xmlns:a16="http://schemas.microsoft.com/office/drawing/2014/main" id="{0F16170E-22E9-96C4-3CA3-52628368ECEA}"/>
              </a:ext>
            </a:extLst>
          </p:cNvPr>
          <p:cNvGrpSpPr/>
          <p:nvPr/>
        </p:nvGrpSpPr>
        <p:grpSpPr>
          <a:xfrm>
            <a:off x="84749" y="3769858"/>
            <a:ext cx="8730434" cy="1542367"/>
            <a:chOff x="82227" y="3742692"/>
            <a:chExt cx="8730434" cy="1542367"/>
          </a:xfrm>
        </p:grpSpPr>
        <p:grpSp>
          <p:nvGrpSpPr>
            <p:cNvPr id="79" name="Gruppo 78">
              <a:extLst>
                <a:ext uri="{FF2B5EF4-FFF2-40B4-BE49-F238E27FC236}">
                  <a16:creationId xmlns:a16="http://schemas.microsoft.com/office/drawing/2014/main" id="{0104C7E6-4716-07A4-618B-4D97479D9A13}"/>
                </a:ext>
              </a:extLst>
            </p:cNvPr>
            <p:cNvGrpSpPr/>
            <p:nvPr/>
          </p:nvGrpSpPr>
          <p:grpSpPr>
            <a:xfrm>
              <a:off x="82227" y="3742692"/>
              <a:ext cx="8730434" cy="1542367"/>
              <a:chOff x="-1282314" y="3370079"/>
              <a:chExt cx="4198130" cy="2460727"/>
            </a:xfrm>
          </p:grpSpPr>
          <p:sp>
            <p:nvSpPr>
              <p:cNvPr id="81" name="Ovale 80">
                <a:extLst>
                  <a:ext uri="{FF2B5EF4-FFF2-40B4-BE49-F238E27FC236}">
                    <a16:creationId xmlns:a16="http://schemas.microsoft.com/office/drawing/2014/main" id="{00DEC371-A56E-152E-CFFD-7702E8CA17A1}"/>
                  </a:ext>
                </a:extLst>
              </p:cNvPr>
              <p:cNvSpPr/>
              <p:nvPr/>
            </p:nvSpPr>
            <p:spPr>
              <a:xfrm>
                <a:off x="-1282314" y="3370079"/>
                <a:ext cx="1951204" cy="5673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CasellaDiTesto 81">
                <a:extLst>
                  <a:ext uri="{FF2B5EF4-FFF2-40B4-BE49-F238E27FC236}">
                    <a16:creationId xmlns:a16="http://schemas.microsoft.com/office/drawing/2014/main" id="{85CE37B9-BDC0-9019-DD85-58527ADB2EDC}"/>
                  </a:ext>
                </a:extLst>
              </p:cNvPr>
              <p:cNvSpPr txBox="1"/>
              <p:nvPr/>
            </p:nvSpPr>
            <p:spPr>
              <a:xfrm>
                <a:off x="337854" y="3915774"/>
                <a:ext cx="2577962" cy="191503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However, for this example, I'll use a simple command just to check that it works.</a:t>
                </a:r>
              </a:p>
              <a:p>
                <a:pPr algn="l"/>
                <a:r>
                  <a:rPr lang="en-US" b="0" i="0" dirty="0">
                    <a:solidFill>
                      <a:schemeClr val="bg1"/>
                    </a:solidFill>
                    <a:effectLst/>
                    <a:latin typeface="Udemy Sans"/>
                  </a:rPr>
                  <a:t>And I'm saving the file.</a:t>
                </a:r>
              </a:p>
              <a:p>
                <a:pPr algn="l">
                  <a:buNone/>
                </a:pPr>
                <a:endParaRPr lang="en-US" b="0" i="0" dirty="0">
                  <a:solidFill>
                    <a:schemeClr val="bg1"/>
                  </a:solidFill>
                  <a:effectLst/>
                  <a:latin typeface="Udemy Sans"/>
                </a:endParaRPr>
              </a:p>
            </p:txBody>
          </p:sp>
        </p:grpSp>
        <p:pic>
          <p:nvPicPr>
            <p:cNvPr id="80" name="Immagine 79">
              <a:extLst>
                <a:ext uri="{FF2B5EF4-FFF2-40B4-BE49-F238E27FC236}">
                  <a16:creationId xmlns:a16="http://schemas.microsoft.com/office/drawing/2014/main" id="{1DFF08D3-F001-EF66-567E-D56DA53E3B94}"/>
                </a:ext>
              </a:extLst>
            </p:cNvPr>
            <p:cNvPicPr>
              <a:picLocks noChangeAspect="1"/>
            </p:cNvPicPr>
            <p:nvPr/>
          </p:nvPicPr>
          <p:blipFill>
            <a:blip r:embed="rId11"/>
            <a:stretch>
              <a:fillRect/>
            </a:stretch>
          </p:blipFill>
          <p:spPr>
            <a:xfrm>
              <a:off x="309110" y="3822724"/>
              <a:ext cx="3749365" cy="129551"/>
            </a:xfrm>
            <a:prstGeom prst="rect">
              <a:avLst/>
            </a:prstGeom>
          </p:spPr>
        </p:pic>
      </p:grpSp>
      <p:grpSp>
        <p:nvGrpSpPr>
          <p:cNvPr id="89" name="Gruppo 88">
            <a:extLst>
              <a:ext uri="{FF2B5EF4-FFF2-40B4-BE49-F238E27FC236}">
                <a16:creationId xmlns:a16="http://schemas.microsoft.com/office/drawing/2014/main" id="{85A265D5-78CD-00E8-F050-9753ED8CFCB8}"/>
              </a:ext>
            </a:extLst>
          </p:cNvPr>
          <p:cNvGrpSpPr/>
          <p:nvPr/>
        </p:nvGrpSpPr>
        <p:grpSpPr>
          <a:xfrm>
            <a:off x="406990" y="962069"/>
            <a:ext cx="8622991" cy="5853013"/>
            <a:chOff x="380680" y="1166223"/>
            <a:chExt cx="7071639" cy="5076176"/>
          </a:xfrm>
        </p:grpSpPr>
        <p:pic>
          <p:nvPicPr>
            <p:cNvPr id="84" name="Immagine 83">
              <a:extLst>
                <a:ext uri="{FF2B5EF4-FFF2-40B4-BE49-F238E27FC236}">
                  <a16:creationId xmlns:a16="http://schemas.microsoft.com/office/drawing/2014/main" id="{46AAC49D-E8CA-0909-84C7-6F331D53B182}"/>
                </a:ext>
              </a:extLst>
            </p:cNvPr>
            <p:cNvPicPr>
              <a:picLocks noChangeAspect="1"/>
            </p:cNvPicPr>
            <p:nvPr/>
          </p:nvPicPr>
          <p:blipFill>
            <a:blip r:embed="rId12"/>
            <a:stretch>
              <a:fillRect/>
            </a:stretch>
          </p:blipFill>
          <p:spPr>
            <a:xfrm>
              <a:off x="380680" y="1166223"/>
              <a:ext cx="7071639" cy="5076176"/>
            </a:xfrm>
            <a:prstGeom prst="rect">
              <a:avLst/>
            </a:prstGeom>
          </p:spPr>
        </p:pic>
        <p:sp>
          <p:nvSpPr>
            <p:cNvPr id="88" name="CasellaDiTesto 87">
              <a:extLst>
                <a:ext uri="{FF2B5EF4-FFF2-40B4-BE49-F238E27FC236}">
                  <a16:creationId xmlns:a16="http://schemas.microsoft.com/office/drawing/2014/main" id="{292EF7A0-C41C-7001-ECE1-38881123A8D1}"/>
                </a:ext>
              </a:extLst>
            </p:cNvPr>
            <p:cNvSpPr txBox="1"/>
            <p:nvPr/>
          </p:nvSpPr>
          <p:spPr>
            <a:xfrm>
              <a:off x="2104465" y="2551837"/>
              <a:ext cx="4693022" cy="176171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 Before running </a:t>
              </a:r>
              <a:r>
                <a:rPr lang="en-US" b="0" i="0" dirty="0" err="1">
                  <a:solidFill>
                    <a:schemeClr val="bg1"/>
                  </a:solidFill>
                  <a:effectLst/>
                  <a:latin typeface="Udemy Sans"/>
                </a:rPr>
                <a:t>anacron</a:t>
              </a:r>
              <a:r>
                <a:rPr lang="en-US" b="0" i="0" dirty="0">
                  <a:solidFill>
                    <a:schemeClr val="bg1"/>
                  </a:solidFill>
                  <a:effectLst/>
                  <a:latin typeface="Udemy Sans"/>
                </a:rPr>
                <a:t>, I can check for any syntax error by running:</a:t>
              </a:r>
            </a:p>
            <a:p>
              <a:pPr algn="l">
                <a:buNone/>
              </a:pPr>
              <a:endParaRPr lang="en-US" b="0" i="0" dirty="0">
                <a:solidFill>
                  <a:schemeClr val="bg1"/>
                </a:solidFill>
                <a:effectLst/>
                <a:latin typeface="Udemy Sans"/>
              </a:endParaRPr>
            </a:p>
            <a:p>
              <a:pPr algn="l">
                <a:buNone/>
              </a:pPr>
              <a:r>
                <a:rPr lang="en-US" b="1" i="0" dirty="0" err="1">
                  <a:solidFill>
                    <a:schemeClr val="bg1"/>
                  </a:solidFill>
                  <a:effectLst/>
                  <a:latin typeface="Udemy Sans"/>
                </a:rPr>
                <a:t>Anacron</a:t>
              </a:r>
              <a:r>
                <a:rPr lang="en-US" b="1" i="0" dirty="0">
                  <a:solidFill>
                    <a:schemeClr val="bg1"/>
                  </a:solidFill>
                  <a:effectLst/>
                  <a:latin typeface="Udemy Sans"/>
                </a:rPr>
                <a:t> -T</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If there are any errors in the </a:t>
              </a:r>
              <a:r>
                <a:rPr lang="en-US" b="0" i="0" dirty="0" err="1">
                  <a:solidFill>
                    <a:schemeClr val="bg1"/>
                  </a:solidFill>
                  <a:effectLst/>
                  <a:latin typeface="Udemy Sans"/>
                </a:rPr>
                <a:t>anacron</a:t>
              </a:r>
              <a:r>
                <a:rPr lang="en-US" b="0" i="0" dirty="0">
                  <a:solidFill>
                    <a:schemeClr val="bg1"/>
                  </a:solidFill>
                  <a:effectLst/>
                  <a:latin typeface="Udemy Sans"/>
                </a:rPr>
                <a:t> tab file, it will print out a message indicating the error.</a:t>
              </a:r>
            </a:p>
          </p:txBody>
        </p:sp>
      </p:grpSp>
      <p:pic>
        <p:nvPicPr>
          <p:cNvPr id="91" name="Immagine 90">
            <a:extLst>
              <a:ext uri="{FF2B5EF4-FFF2-40B4-BE49-F238E27FC236}">
                <a16:creationId xmlns:a16="http://schemas.microsoft.com/office/drawing/2014/main" id="{F7CF1FD3-549E-2FD3-B740-CB8610DD7675}"/>
              </a:ext>
            </a:extLst>
          </p:cNvPr>
          <p:cNvPicPr>
            <a:picLocks noChangeAspect="1"/>
          </p:cNvPicPr>
          <p:nvPr/>
        </p:nvPicPr>
        <p:blipFill>
          <a:blip r:embed="rId13"/>
          <a:stretch>
            <a:fillRect/>
          </a:stretch>
        </p:blipFill>
        <p:spPr>
          <a:xfrm>
            <a:off x="2466197" y="1600028"/>
            <a:ext cx="899238" cy="129551"/>
          </a:xfrm>
          <a:prstGeom prst="rect">
            <a:avLst/>
          </a:prstGeom>
        </p:spPr>
      </p:pic>
      <p:sp>
        <p:nvSpPr>
          <p:cNvPr id="92" name="Ovale 91">
            <a:extLst>
              <a:ext uri="{FF2B5EF4-FFF2-40B4-BE49-F238E27FC236}">
                <a16:creationId xmlns:a16="http://schemas.microsoft.com/office/drawing/2014/main" id="{BB8B463E-30E8-2FFB-FDAA-2EF48AB5A5F7}"/>
              </a:ext>
            </a:extLst>
          </p:cNvPr>
          <p:cNvSpPr/>
          <p:nvPr/>
        </p:nvSpPr>
        <p:spPr>
          <a:xfrm>
            <a:off x="2457989" y="1280263"/>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4" name="Immagine 93">
            <a:extLst>
              <a:ext uri="{FF2B5EF4-FFF2-40B4-BE49-F238E27FC236}">
                <a16:creationId xmlns:a16="http://schemas.microsoft.com/office/drawing/2014/main" id="{8CF05890-14C2-B11D-6361-3126A81D4D95}"/>
              </a:ext>
            </a:extLst>
          </p:cNvPr>
          <p:cNvPicPr>
            <a:picLocks noChangeAspect="1"/>
          </p:cNvPicPr>
          <p:nvPr/>
        </p:nvPicPr>
        <p:blipFill>
          <a:blip r:embed="rId14"/>
          <a:stretch>
            <a:fillRect/>
          </a:stretch>
        </p:blipFill>
        <p:spPr>
          <a:xfrm>
            <a:off x="327819" y="1831066"/>
            <a:ext cx="2320659" cy="176911"/>
          </a:xfrm>
          <a:prstGeom prst="rect">
            <a:avLst/>
          </a:prstGeom>
        </p:spPr>
      </p:pic>
      <p:sp>
        <p:nvSpPr>
          <p:cNvPr id="96" name="CasellaDiTesto 95">
            <a:extLst>
              <a:ext uri="{FF2B5EF4-FFF2-40B4-BE49-F238E27FC236}">
                <a16:creationId xmlns:a16="http://schemas.microsoft.com/office/drawing/2014/main" id="{F54447FC-DFF8-9AFC-E176-FCCBFE794120}"/>
              </a:ext>
            </a:extLst>
          </p:cNvPr>
          <p:cNvSpPr txBox="1"/>
          <p:nvPr/>
        </p:nvSpPr>
        <p:spPr>
          <a:xfrm>
            <a:off x="2344912" y="4731021"/>
            <a:ext cx="4693022" cy="369332"/>
          </a:xfrm>
          <a:prstGeom prst="rect">
            <a:avLst/>
          </a:prstGeom>
          <a:solidFill>
            <a:schemeClr val="accent1"/>
          </a:solidFill>
        </p:spPr>
        <p:txBody>
          <a:bodyPr wrap="square">
            <a:spAutoFit/>
          </a:bodyPr>
          <a:lstStyle/>
          <a:p>
            <a:r>
              <a:rPr lang="en-US" b="0" i="0" dirty="0">
                <a:solidFill>
                  <a:schemeClr val="bg1"/>
                </a:solidFill>
                <a:effectLst/>
                <a:latin typeface="Udemy Sans"/>
              </a:rPr>
              <a:t>And as root I'm running </a:t>
            </a:r>
            <a:r>
              <a:rPr lang="en-US" b="0" i="0" dirty="0" err="1">
                <a:solidFill>
                  <a:schemeClr val="bg1"/>
                </a:solidFill>
                <a:effectLst/>
                <a:latin typeface="Udemy Sans"/>
              </a:rPr>
              <a:t>anacron</a:t>
            </a:r>
            <a:r>
              <a:rPr lang="en-US" b="0" i="0" dirty="0">
                <a:solidFill>
                  <a:schemeClr val="bg1"/>
                </a:solidFill>
                <a:effectLst/>
                <a:latin typeface="Udemy Sans"/>
              </a:rPr>
              <a:t> -d</a:t>
            </a:r>
            <a:endParaRPr lang="it-IT" dirty="0">
              <a:solidFill>
                <a:schemeClr val="bg1"/>
              </a:solidFill>
            </a:endParaRPr>
          </a:p>
        </p:txBody>
      </p:sp>
      <p:pic>
        <p:nvPicPr>
          <p:cNvPr id="98" name="Immagine 97">
            <a:extLst>
              <a:ext uri="{FF2B5EF4-FFF2-40B4-BE49-F238E27FC236}">
                <a16:creationId xmlns:a16="http://schemas.microsoft.com/office/drawing/2014/main" id="{9FBC43E6-7471-4B7C-8CFE-CA0B91204F37}"/>
              </a:ext>
            </a:extLst>
          </p:cNvPr>
          <p:cNvPicPr>
            <a:picLocks noChangeAspect="1"/>
          </p:cNvPicPr>
          <p:nvPr/>
        </p:nvPicPr>
        <p:blipFill>
          <a:blip r:embed="rId15"/>
          <a:stretch>
            <a:fillRect/>
          </a:stretch>
        </p:blipFill>
        <p:spPr>
          <a:xfrm>
            <a:off x="436421" y="5184509"/>
            <a:ext cx="2994920" cy="457240"/>
          </a:xfrm>
          <a:prstGeom prst="rect">
            <a:avLst/>
          </a:prstGeom>
        </p:spPr>
      </p:pic>
      <p:sp>
        <p:nvSpPr>
          <p:cNvPr id="99" name="Ovale 98">
            <a:extLst>
              <a:ext uri="{FF2B5EF4-FFF2-40B4-BE49-F238E27FC236}">
                <a16:creationId xmlns:a16="http://schemas.microsoft.com/office/drawing/2014/main" id="{B11AE11E-4E54-92E0-385F-201A37DCCD30}"/>
              </a:ext>
            </a:extLst>
          </p:cNvPr>
          <p:cNvSpPr/>
          <p:nvPr/>
        </p:nvSpPr>
        <p:spPr>
          <a:xfrm>
            <a:off x="1819780" y="5018692"/>
            <a:ext cx="1620597" cy="3545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1" name="Immagine 100">
            <a:extLst>
              <a:ext uri="{FF2B5EF4-FFF2-40B4-BE49-F238E27FC236}">
                <a16:creationId xmlns:a16="http://schemas.microsoft.com/office/drawing/2014/main" id="{90FF366B-D4AB-3C5B-BB47-76563D1D5793}"/>
              </a:ext>
            </a:extLst>
          </p:cNvPr>
          <p:cNvPicPr>
            <a:picLocks noChangeAspect="1"/>
          </p:cNvPicPr>
          <p:nvPr/>
        </p:nvPicPr>
        <p:blipFill>
          <a:blip r:embed="rId16"/>
          <a:stretch>
            <a:fillRect/>
          </a:stretch>
        </p:blipFill>
        <p:spPr>
          <a:xfrm>
            <a:off x="425734" y="5672489"/>
            <a:ext cx="2110923" cy="662997"/>
          </a:xfrm>
          <a:prstGeom prst="rect">
            <a:avLst/>
          </a:prstGeom>
        </p:spPr>
      </p:pic>
      <p:sp>
        <p:nvSpPr>
          <p:cNvPr id="102" name="Ovale 101">
            <a:extLst>
              <a:ext uri="{FF2B5EF4-FFF2-40B4-BE49-F238E27FC236}">
                <a16:creationId xmlns:a16="http://schemas.microsoft.com/office/drawing/2014/main" id="{B9BBCD1F-CC77-35F9-41C3-7B377DFF9346}"/>
              </a:ext>
            </a:extLst>
          </p:cNvPr>
          <p:cNvSpPr/>
          <p:nvPr/>
        </p:nvSpPr>
        <p:spPr>
          <a:xfrm>
            <a:off x="1223628" y="5546819"/>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CasellaDiTesto 103">
            <a:extLst>
              <a:ext uri="{FF2B5EF4-FFF2-40B4-BE49-F238E27FC236}">
                <a16:creationId xmlns:a16="http://schemas.microsoft.com/office/drawing/2014/main" id="{6B38247E-5C1F-233F-BEE0-3F519A1F990F}"/>
              </a:ext>
            </a:extLst>
          </p:cNvPr>
          <p:cNvSpPr txBox="1"/>
          <p:nvPr/>
        </p:nvSpPr>
        <p:spPr>
          <a:xfrm>
            <a:off x="4049575" y="3395549"/>
            <a:ext cx="4706470" cy="2585323"/>
          </a:xfrm>
          <a:prstGeom prst="rect">
            <a:avLst/>
          </a:prstGeom>
          <a:solidFill>
            <a:schemeClr val="accent1"/>
          </a:solidFill>
        </p:spPr>
        <p:txBody>
          <a:bodyPr wrap="square">
            <a:spAutoFit/>
          </a:bodyPr>
          <a:lstStyle/>
          <a:p>
            <a:r>
              <a:rPr lang="en-US" dirty="0">
                <a:solidFill>
                  <a:schemeClr val="bg1"/>
                </a:solidFill>
              </a:rPr>
              <a:t>Normally, </a:t>
            </a:r>
            <a:r>
              <a:rPr lang="en-US" dirty="0" err="1">
                <a:solidFill>
                  <a:schemeClr val="bg1"/>
                </a:solidFill>
              </a:rPr>
              <a:t>anacron</a:t>
            </a:r>
            <a:r>
              <a:rPr lang="en-US" dirty="0">
                <a:solidFill>
                  <a:schemeClr val="bg1"/>
                </a:solidFill>
              </a:rPr>
              <a:t> jobs are run in the background and nothing is printed on the screen.</a:t>
            </a:r>
          </a:p>
          <a:p>
            <a:endParaRPr lang="en-US" dirty="0">
              <a:solidFill>
                <a:schemeClr val="bg1"/>
              </a:solidFill>
            </a:endParaRPr>
          </a:p>
          <a:p>
            <a:r>
              <a:rPr lang="en-US" dirty="0">
                <a:solidFill>
                  <a:schemeClr val="bg1"/>
                </a:solidFill>
              </a:rPr>
              <a:t>However, when you test it, you want it to run in the foreground so you can see its output; that's what option </a:t>
            </a:r>
            <a:r>
              <a:rPr lang="en-US" b="1" dirty="0">
                <a:solidFill>
                  <a:schemeClr val="bg1"/>
                </a:solidFill>
              </a:rPr>
              <a:t>-d</a:t>
            </a:r>
            <a:r>
              <a:rPr lang="en-US" dirty="0">
                <a:solidFill>
                  <a:schemeClr val="bg1"/>
                </a:solidFill>
              </a:rPr>
              <a:t> does.</a:t>
            </a:r>
          </a:p>
          <a:p>
            <a:endParaRPr lang="en-US" dirty="0">
              <a:solidFill>
                <a:schemeClr val="bg1"/>
              </a:solidFill>
            </a:endParaRPr>
          </a:p>
          <a:p>
            <a:r>
              <a:rPr lang="en-US" dirty="0">
                <a:solidFill>
                  <a:schemeClr val="bg1"/>
                </a:solidFill>
              </a:rPr>
              <a:t>It doesn't force </a:t>
            </a:r>
            <a:r>
              <a:rPr lang="en-US" dirty="0" err="1">
                <a:solidFill>
                  <a:schemeClr val="bg1"/>
                </a:solidFill>
              </a:rPr>
              <a:t>anacron</a:t>
            </a:r>
            <a:r>
              <a:rPr lang="en-US" dirty="0">
                <a:solidFill>
                  <a:schemeClr val="bg1"/>
                </a:solidFill>
              </a:rPr>
              <a:t> to the background.</a:t>
            </a:r>
            <a:endParaRPr lang="it-IT" dirty="0">
              <a:solidFill>
                <a:schemeClr val="bg1"/>
              </a:solidFill>
            </a:endParaRPr>
          </a:p>
        </p:txBody>
      </p:sp>
    </p:spTree>
    <p:extLst>
      <p:ext uri="{BB962C8B-B14F-4D97-AF65-F5344CB8AC3E}">
        <p14:creationId xmlns:p14="http://schemas.microsoft.com/office/powerpoint/2010/main" val="26840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70"/>
                                        </p:tgtEl>
                                      </p:cBhvr>
                                    </p:animEffect>
                                    <p:set>
                                      <p:cBhvr>
                                        <p:cTn id="92" dur="1" fill="hold">
                                          <p:stCondLst>
                                            <p:cond delay="499"/>
                                          </p:stCondLst>
                                        </p:cTn>
                                        <p:tgtEl>
                                          <p:spTgt spid="7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500"/>
                                        <p:tgtEl>
                                          <p:spTgt spid="7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75"/>
                                        </p:tgtEl>
                                      </p:cBhvr>
                                    </p:animEffect>
                                    <p:set>
                                      <p:cBhvr>
                                        <p:cTn id="112" dur="1" fill="hold">
                                          <p:stCondLst>
                                            <p:cond delay="499"/>
                                          </p:stCondLst>
                                        </p:cTn>
                                        <p:tgtEl>
                                          <p:spTgt spid="7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74"/>
                                        </p:tgtEl>
                                      </p:cBhvr>
                                    </p:animEffect>
                                    <p:set>
                                      <p:cBhvr>
                                        <p:cTn id="117" dur="1" fill="hold">
                                          <p:stCondLst>
                                            <p:cond delay="499"/>
                                          </p:stCondLst>
                                        </p:cTn>
                                        <p:tgtEl>
                                          <p:spTgt spid="74"/>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75"/>
                                        </p:tgtEl>
                                      </p:cBhvr>
                                    </p:animEffect>
                                    <p:set>
                                      <p:cBhvr>
                                        <p:cTn id="120" dur="1" fill="hold">
                                          <p:stCondLst>
                                            <p:cond delay="499"/>
                                          </p:stCondLst>
                                        </p:cTn>
                                        <p:tgtEl>
                                          <p:spTgt spid="7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fade">
                                      <p:cBhvr>
                                        <p:cTn id="130" dur="500"/>
                                        <p:tgtEl>
                                          <p:spTgt spid="89"/>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91"/>
                                        </p:tgtEl>
                                        <p:attrNameLst>
                                          <p:attrName>style.visibility</p:attrName>
                                        </p:attrNameLst>
                                      </p:cBhvr>
                                      <p:to>
                                        <p:strVal val="visible"/>
                                      </p:to>
                                    </p:set>
                                    <p:animEffect transition="in" filter="fade">
                                      <p:cBhvr>
                                        <p:cTn id="135" dur="500"/>
                                        <p:tgtEl>
                                          <p:spTgt spid="9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92"/>
                                        </p:tgtEl>
                                        <p:attrNameLst>
                                          <p:attrName>style.visibility</p:attrName>
                                        </p:attrNameLst>
                                      </p:cBhvr>
                                      <p:to>
                                        <p:strVal val="visible"/>
                                      </p:to>
                                    </p:set>
                                    <p:animEffect transition="in" filter="fade">
                                      <p:cBhvr>
                                        <p:cTn id="140" dur="500"/>
                                        <p:tgtEl>
                                          <p:spTgt spid="9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fade">
                                      <p:cBhvr>
                                        <p:cTn id="145" dur="500"/>
                                        <p:tgtEl>
                                          <p:spTgt spid="9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96"/>
                                        </p:tgtEl>
                                        <p:attrNameLst>
                                          <p:attrName>style.visibility</p:attrName>
                                        </p:attrNameLst>
                                      </p:cBhvr>
                                      <p:to>
                                        <p:strVal val="visible"/>
                                      </p:to>
                                    </p:set>
                                    <p:animEffect transition="in" filter="fade">
                                      <p:cBhvr>
                                        <p:cTn id="150" dur="500"/>
                                        <p:tgtEl>
                                          <p:spTgt spid="96"/>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98"/>
                                        </p:tgtEl>
                                        <p:attrNameLst>
                                          <p:attrName>style.visibility</p:attrName>
                                        </p:attrNameLst>
                                      </p:cBhvr>
                                      <p:to>
                                        <p:strVal val="visible"/>
                                      </p:to>
                                    </p:set>
                                    <p:animEffect transition="in" filter="fade">
                                      <p:cBhvr>
                                        <p:cTn id="155" dur="500"/>
                                        <p:tgtEl>
                                          <p:spTgt spid="9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500"/>
                                        <p:tgtEl>
                                          <p:spTgt spid="9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01"/>
                                        </p:tgtEl>
                                        <p:attrNameLst>
                                          <p:attrName>style.visibility</p:attrName>
                                        </p:attrNameLst>
                                      </p:cBhvr>
                                      <p:to>
                                        <p:strVal val="visible"/>
                                      </p:to>
                                    </p:set>
                                    <p:animEffect transition="in" filter="fade">
                                      <p:cBhvr>
                                        <p:cTn id="165" dur="500"/>
                                        <p:tgtEl>
                                          <p:spTgt spid="101"/>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04"/>
                                        </p:tgtEl>
                                        <p:attrNameLst>
                                          <p:attrName>style.visibility</p:attrName>
                                        </p:attrNameLst>
                                      </p:cBhvr>
                                      <p:to>
                                        <p:strVal val="visible"/>
                                      </p:to>
                                    </p:set>
                                    <p:animEffect transition="in" filter="fade">
                                      <p:cBhvr>
                                        <p:cTn id="17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P spid="92" grpId="0" animBg="1"/>
      <p:bldP spid="96" grpId="0" animBg="1"/>
      <p:bldP spid="99" grpId="0" animBg="1"/>
      <p:bldP spid="102"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0271-0EBF-F4C6-AFE3-806D75712C2F}"/>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018A87C-8C45-EA6E-E499-988B996AAFCE}"/>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D172993-F7F5-5F25-5988-85DF59AED66E}"/>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9" name="Gruppo 28">
            <a:extLst>
              <a:ext uri="{FF2B5EF4-FFF2-40B4-BE49-F238E27FC236}">
                <a16:creationId xmlns:a16="http://schemas.microsoft.com/office/drawing/2014/main" id="{7E06641F-9E66-1DC2-F84D-F865987EFF7E}"/>
              </a:ext>
            </a:extLst>
          </p:cNvPr>
          <p:cNvGrpSpPr/>
          <p:nvPr/>
        </p:nvGrpSpPr>
        <p:grpSpPr>
          <a:xfrm>
            <a:off x="1259632" y="846377"/>
            <a:ext cx="6300594" cy="4465707"/>
            <a:chOff x="669242" y="1052736"/>
            <a:chExt cx="6300594" cy="4465707"/>
          </a:xfrm>
        </p:grpSpPr>
        <p:pic>
          <p:nvPicPr>
            <p:cNvPr id="5" name="Immagine 4">
              <a:extLst>
                <a:ext uri="{FF2B5EF4-FFF2-40B4-BE49-F238E27FC236}">
                  <a16:creationId xmlns:a16="http://schemas.microsoft.com/office/drawing/2014/main" id="{7CD66A54-99EE-C729-C486-6DF5E5E878B0}"/>
                </a:ext>
              </a:extLst>
            </p:cNvPr>
            <p:cNvPicPr>
              <a:picLocks noChangeAspect="1"/>
            </p:cNvPicPr>
            <p:nvPr/>
          </p:nvPicPr>
          <p:blipFill>
            <a:blip r:embed="rId7"/>
            <a:stretch>
              <a:fillRect/>
            </a:stretch>
          </p:blipFill>
          <p:spPr>
            <a:xfrm>
              <a:off x="827584" y="1052736"/>
              <a:ext cx="6142252" cy="4465707"/>
            </a:xfrm>
            <a:prstGeom prst="rect">
              <a:avLst/>
            </a:prstGeom>
          </p:spPr>
        </p:pic>
        <p:sp>
          <p:nvSpPr>
            <p:cNvPr id="13" name="CasellaDiTesto 12">
              <a:extLst>
                <a:ext uri="{FF2B5EF4-FFF2-40B4-BE49-F238E27FC236}">
                  <a16:creationId xmlns:a16="http://schemas.microsoft.com/office/drawing/2014/main" id="{13C20FA3-3CC1-63FF-B37D-2189D7303CC1}"/>
                </a:ext>
              </a:extLst>
            </p:cNvPr>
            <p:cNvSpPr txBox="1"/>
            <p:nvPr/>
          </p:nvSpPr>
          <p:spPr>
            <a:xfrm>
              <a:off x="2286000" y="2828836"/>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 name of the job is back up, so the job timestamped file is called Back Up and it was created in/var/spool/</a:t>
              </a:r>
              <a:r>
                <a:rPr lang="en-US" b="0" i="0" dirty="0" err="1">
                  <a:solidFill>
                    <a:schemeClr val="bg1"/>
                  </a:solidFill>
                  <a:effectLst/>
                  <a:latin typeface="Udemy Sans"/>
                </a:rPr>
                <a:t>anacron</a:t>
              </a:r>
              <a:endParaRPr lang="en-US" b="0" i="0" dirty="0">
                <a:solidFill>
                  <a:schemeClr val="bg1"/>
                </a:solidFill>
                <a:effectLst/>
                <a:latin typeface="Udemy Sans"/>
              </a:endParaRPr>
            </a:p>
          </p:txBody>
        </p:sp>
        <p:sp>
          <p:nvSpPr>
            <p:cNvPr id="16" name="Ovale 15">
              <a:extLst>
                <a:ext uri="{FF2B5EF4-FFF2-40B4-BE49-F238E27FC236}">
                  <a16:creationId xmlns:a16="http://schemas.microsoft.com/office/drawing/2014/main" id="{AA4BE42A-C69F-0CF5-8503-A4E18E4F3236}"/>
                </a:ext>
              </a:extLst>
            </p:cNvPr>
            <p:cNvSpPr/>
            <p:nvPr/>
          </p:nvSpPr>
          <p:spPr>
            <a:xfrm>
              <a:off x="2286000" y="1432895"/>
              <a:ext cx="2430016" cy="2679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D39AD17-89FE-A955-5A98-0B4FC4A0BFA3}"/>
                </a:ext>
              </a:extLst>
            </p:cNvPr>
            <p:cNvSpPr/>
            <p:nvPr/>
          </p:nvSpPr>
          <p:spPr>
            <a:xfrm>
              <a:off x="669242" y="1566851"/>
              <a:ext cx="765448" cy="2679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31" name="Immagine 30">
            <a:extLst>
              <a:ext uri="{FF2B5EF4-FFF2-40B4-BE49-F238E27FC236}">
                <a16:creationId xmlns:a16="http://schemas.microsoft.com/office/drawing/2014/main" id="{C456BBD0-19A2-A1D6-D534-F3053EB949C5}"/>
              </a:ext>
            </a:extLst>
          </p:cNvPr>
          <p:cNvPicPr>
            <a:picLocks noChangeAspect="1"/>
          </p:cNvPicPr>
          <p:nvPr/>
        </p:nvPicPr>
        <p:blipFill>
          <a:blip r:embed="rId8"/>
          <a:stretch>
            <a:fillRect/>
          </a:stretch>
        </p:blipFill>
        <p:spPr>
          <a:xfrm>
            <a:off x="1429516" y="1791740"/>
            <a:ext cx="4633362" cy="533446"/>
          </a:xfrm>
          <a:prstGeom prst="rect">
            <a:avLst/>
          </a:prstGeom>
        </p:spPr>
      </p:pic>
      <p:sp>
        <p:nvSpPr>
          <p:cNvPr id="39" name="Ovale 38">
            <a:extLst>
              <a:ext uri="{FF2B5EF4-FFF2-40B4-BE49-F238E27FC236}">
                <a16:creationId xmlns:a16="http://schemas.microsoft.com/office/drawing/2014/main" id="{5882B67E-0295-F32A-FF7A-AC8572E17E3D}"/>
              </a:ext>
            </a:extLst>
          </p:cNvPr>
          <p:cNvSpPr/>
          <p:nvPr/>
        </p:nvSpPr>
        <p:spPr>
          <a:xfrm>
            <a:off x="2876390" y="1750545"/>
            <a:ext cx="3063762" cy="2382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B3C8D3C7-D72D-536C-7D01-7936BA9E5C13}"/>
              </a:ext>
            </a:extLst>
          </p:cNvPr>
          <p:cNvSpPr/>
          <p:nvPr/>
        </p:nvSpPr>
        <p:spPr>
          <a:xfrm>
            <a:off x="1280220" y="1872764"/>
            <a:ext cx="915515" cy="278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6" name="Gruppo 55">
            <a:extLst>
              <a:ext uri="{FF2B5EF4-FFF2-40B4-BE49-F238E27FC236}">
                <a16:creationId xmlns:a16="http://schemas.microsoft.com/office/drawing/2014/main" id="{6302C506-AC53-660A-DA91-3DF5F1BE409B}"/>
              </a:ext>
            </a:extLst>
          </p:cNvPr>
          <p:cNvGrpSpPr/>
          <p:nvPr/>
        </p:nvGrpSpPr>
        <p:grpSpPr>
          <a:xfrm>
            <a:off x="1463606" y="3584232"/>
            <a:ext cx="6528266" cy="1849675"/>
            <a:chOff x="1463606" y="3584232"/>
            <a:chExt cx="6528266" cy="1849675"/>
          </a:xfrm>
        </p:grpSpPr>
        <p:pic>
          <p:nvPicPr>
            <p:cNvPr id="49" name="Immagine 48">
              <a:extLst>
                <a:ext uri="{FF2B5EF4-FFF2-40B4-BE49-F238E27FC236}">
                  <a16:creationId xmlns:a16="http://schemas.microsoft.com/office/drawing/2014/main" id="{C874EB51-66D6-2FBC-6DDE-2727B00BDC04}"/>
                </a:ext>
              </a:extLst>
            </p:cNvPr>
            <p:cNvPicPr>
              <a:picLocks noChangeAspect="1"/>
            </p:cNvPicPr>
            <p:nvPr/>
          </p:nvPicPr>
          <p:blipFill>
            <a:blip r:embed="rId9"/>
            <a:stretch>
              <a:fillRect/>
            </a:stretch>
          </p:blipFill>
          <p:spPr>
            <a:xfrm>
              <a:off x="1463606" y="3717032"/>
              <a:ext cx="2895851" cy="632515"/>
            </a:xfrm>
            <a:prstGeom prst="rect">
              <a:avLst/>
            </a:prstGeom>
          </p:spPr>
        </p:pic>
        <p:sp>
          <p:nvSpPr>
            <p:cNvPr id="53" name="CasellaDiTesto 52">
              <a:extLst>
                <a:ext uri="{FF2B5EF4-FFF2-40B4-BE49-F238E27FC236}">
                  <a16:creationId xmlns:a16="http://schemas.microsoft.com/office/drawing/2014/main" id="{BA98FF9E-7D50-7AB5-2F4D-305D5E3C5030}"/>
                </a:ext>
              </a:extLst>
            </p:cNvPr>
            <p:cNvSpPr txBox="1"/>
            <p:nvPr/>
          </p:nvSpPr>
          <p:spPr>
            <a:xfrm>
              <a:off x="3419872" y="4233578"/>
              <a:ext cx="4572000" cy="1200329"/>
            </a:xfrm>
            <a:prstGeom prst="rect">
              <a:avLst/>
            </a:prstGeom>
            <a:solidFill>
              <a:schemeClr val="accent1"/>
            </a:solidFill>
          </p:spPr>
          <p:txBody>
            <a:bodyPr wrap="square">
              <a:spAutoFit/>
            </a:bodyPr>
            <a:lstStyle/>
            <a:p>
              <a:r>
                <a:rPr lang="en-US" dirty="0">
                  <a:solidFill>
                    <a:schemeClr val="bg1"/>
                  </a:solidFill>
                </a:rPr>
                <a:t>If I run </a:t>
              </a:r>
              <a:r>
                <a:rPr lang="en-US" dirty="0" err="1">
                  <a:solidFill>
                    <a:schemeClr val="bg1"/>
                  </a:solidFill>
                </a:rPr>
                <a:t>anacron</a:t>
              </a:r>
              <a:r>
                <a:rPr lang="en-US" dirty="0">
                  <a:solidFill>
                    <a:schemeClr val="bg1"/>
                  </a:solidFill>
                </a:rPr>
                <a:t> again, it will say that it has no jobs to run.</a:t>
              </a:r>
            </a:p>
            <a:p>
              <a:endParaRPr lang="en-US" dirty="0">
                <a:solidFill>
                  <a:schemeClr val="bg1"/>
                </a:solidFill>
              </a:endParaRPr>
            </a:p>
            <a:p>
              <a:r>
                <a:rPr lang="en-US" dirty="0">
                  <a:solidFill>
                    <a:schemeClr val="bg1"/>
                  </a:solidFill>
                </a:rPr>
                <a:t>All the jobs have already been executed!</a:t>
              </a:r>
              <a:endParaRPr lang="it-IT" dirty="0">
                <a:solidFill>
                  <a:schemeClr val="bg1"/>
                </a:solidFill>
              </a:endParaRPr>
            </a:p>
          </p:txBody>
        </p:sp>
        <p:sp>
          <p:nvSpPr>
            <p:cNvPr id="54" name="Ovale 53">
              <a:extLst>
                <a:ext uri="{FF2B5EF4-FFF2-40B4-BE49-F238E27FC236}">
                  <a16:creationId xmlns:a16="http://schemas.microsoft.com/office/drawing/2014/main" id="{15F4DEF6-E999-F985-8037-85379F2EB083}"/>
                </a:ext>
              </a:extLst>
            </p:cNvPr>
            <p:cNvSpPr/>
            <p:nvPr/>
          </p:nvSpPr>
          <p:spPr>
            <a:xfrm>
              <a:off x="2793316" y="3584232"/>
              <a:ext cx="1611773" cy="3488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8FB7FFED-84E8-EFB8-8867-DBDE3197684F}"/>
                </a:ext>
              </a:extLst>
            </p:cNvPr>
            <p:cNvSpPr/>
            <p:nvPr/>
          </p:nvSpPr>
          <p:spPr>
            <a:xfrm>
              <a:off x="2025080" y="3927712"/>
              <a:ext cx="1611773" cy="3488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40468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DCDA-85CD-281F-5368-931AB7DF70B4}"/>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CCB0EDB-E80C-A749-FAC3-CC50B4DDA58C}"/>
              </a:ext>
            </a:extLst>
          </p:cNvPr>
          <p:cNvGraphicFramePr/>
          <p:nvPr>
            <p:extLst>
              <p:ext uri="{D42A27DB-BD31-4B8C-83A1-F6EECF244321}">
                <p14:modId xmlns:p14="http://schemas.microsoft.com/office/powerpoint/2010/main" val="395460628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0AE5AFF-A9E8-4B5C-4A49-CDCFFE38D8D8}"/>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51E6DE0B-1F4A-6D70-EB8A-1E1A7C118BBD}"/>
              </a:ext>
            </a:extLst>
          </p:cNvPr>
          <p:cNvPicPr>
            <a:picLocks noChangeAspect="1"/>
          </p:cNvPicPr>
          <p:nvPr/>
        </p:nvPicPr>
        <p:blipFill>
          <a:blip r:embed="rId7"/>
          <a:stretch>
            <a:fillRect/>
          </a:stretch>
        </p:blipFill>
        <p:spPr>
          <a:xfrm>
            <a:off x="691490" y="980728"/>
            <a:ext cx="4618120" cy="1767993"/>
          </a:xfrm>
          <a:prstGeom prst="rect">
            <a:avLst/>
          </a:prstGeom>
        </p:spPr>
      </p:pic>
      <p:sp>
        <p:nvSpPr>
          <p:cNvPr id="5" name="Ovale 4">
            <a:extLst>
              <a:ext uri="{FF2B5EF4-FFF2-40B4-BE49-F238E27FC236}">
                <a16:creationId xmlns:a16="http://schemas.microsoft.com/office/drawing/2014/main" id="{03080377-AF5C-F2CB-9124-B8694903EAF2}"/>
              </a:ext>
            </a:extLst>
          </p:cNvPr>
          <p:cNvSpPr/>
          <p:nvPr/>
        </p:nvSpPr>
        <p:spPr>
          <a:xfrm>
            <a:off x="825751" y="2348880"/>
            <a:ext cx="279648"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5A0AF5A3-D5CE-C221-CEC3-EA5C03C9EC35}"/>
              </a:ext>
            </a:extLst>
          </p:cNvPr>
          <p:cNvPicPr>
            <a:picLocks noChangeAspect="1"/>
          </p:cNvPicPr>
          <p:nvPr/>
        </p:nvPicPr>
        <p:blipFill>
          <a:blip r:embed="rId8"/>
          <a:stretch>
            <a:fillRect/>
          </a:stretch>
        </p:blipFill>
        <p:spPr>
          <a:xfrm>
            <a:off x="691490" y="2911092"/>
            <a:ext cx="4747671" cy="1760373"/>
          </a:xfrm>
          <a:prstGeom prst="rect">
            <a:avLst/>
          </a:prstGeom>
        </p:spPr>
      </p:pic>
      <p:sp>
        <p:nvSpPr>
          <p:cNvPr id="9" name="Ovale 8">
            <a:extLst>
              <a:ext uri="{FF2B5EF4-FFF2-40B4-BE49-F238E27FC236}">
                <a16:creationId xmlns:a16="http://schemas.microsoft.com/office/drawing/2014/main" id="{EEE990D2-C72B-B52A-5186-7F2FF7A6B0A3}"/>
              </a:ext>
            </a:extLst>
          </p:cNvPr>
          <p:cNvSpPr/>
          <p:nvPr/>
        </p:nvSpPr>
        <p:spPr>
          <a:xfrm>
            <a:off x="792632" y="3525813"/>
            <a:ext cx="279648"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A7449B4F-4B92-DE8B-1CDE-F8206ACF71FD}"/>
              </a:ext>
            </a:extLst>
          </p:cNvPr>
          <p:cNvPicPr>
            <a:picLocks noChangeAspect="1"/>
          </p:cNvPicPr>
          <p:nvPr/>
        </p:nvPicPr>
        <p:blipFill>
          <a:blip r:embed="rId9"/>
          <a:stretch>
            <a:fillRect/>
          </a:stretch>
        </p:blipFill>
        <p:spPr>
          <a:xfrm>
            <a:off x="636801" y="4853104"/>
            <a:ext cx="4663844" cy="1486029"/>
          </a:xfrm>
          <a:prstGeom prst="rect">
            <a:avLst/>
          </a:prstGeom>
        </p:spPr>
      </p:pic>
      <p:sp>
        <p:nvSpPr>
          <p:cNvPr id="12" name="Ovale 11">
            <a:extLst>
              <a:ext uri="{FF2B5EF4-FFF2-40B4-BE49-F238E27FC236}">
                <a16:creationId xmlns:a16="http://schemas.microsoft.com/office/drawing/2014/main" id="{BA0681B2-BF47-1C82-03B8-C4EF28126BDE}"/>
              </a:ext>
            </a:extLst>
          </p:cNvPr>
          <p:cNvSpPr/>
          <p:nvPr/>
        </p:nvSpPr>
        <p:spPr>
          <a:xfrm>
            <a:off x="691490" y="5138055"/>
            <a:ext cx="279648"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FD66314A-9D19-D123-DCAF-7728562F266A}"/>
              </a:ext>
            </a:extLst>
          </p:cNvPr>
          <p:cNvPicPr>
            <a:picLocks noChangeAspect="1"/>
          </p:cNvPicPr>
          <p:nvPr/>
        </p:nvPicPr>
        <p:blipFill>
          <a:blip r:embed="rId10"/>
          <a:stretch>
            <a:fillRect/>
          </a:stretch>
        </p:blipFill>
        <p:spPr>
          <a:xfrm>
            <a:off x="4644008" y="1052736"/>
            <a:ext cx="4709568" cy="1082134"/>
          </a:xfrm>
          <a:prstGeom prst="rect">
            <a:avLst/>
          </a:prstGeom>
        </p:spPr>
      </p:pic>
      <p:sp>
        <p:nvSpPr>
          <p:cNvPr id="15" name="Ovale 14">
            <a:extLst>
              <a:ext uri="{FF2B5EF4-FFF2-40B4-BE49-F238E27FC236}">
                <a16:creationId xmlns:a16="http://schemas.microsoft.com/office/drawing/2014/main" id="{C31D390D-011A-4943-92A7-4A01AA9489FD}"/>
              </a:ext>
            </a:extLst>
          </p:cNvPr>
          <p:cNvSpPr/>
          <p:nvPr/>
        </p:nvSpPr>
        <p:spPr>
          <a:xfrm>
            <a:off x="4788024" y="1321145"/>
            <a:ext cx="279648"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EF92BB92-02F0-0DBA-E5D6-18ECF3420CBB}"/>
              </a:ext>
            </a:extLst>
          </p:cNvPr>
          <p:cNvPicPr>
            <a:picLocks noChangeAspect="1"/>
          </p:cNvPicPr>
          <p:nvPr/>
        </p:nvPicPr>
        <p:blipFill>
          <a:blip r:embed="rId11"/>
          <a:stretch>
            <a:fillRect/>
          </a:stretch>
        </p:blipFill>
        <p:spPr>
          <a:xfrm>
            <a:off x="4685921" y="2145432"/>
            <a:ext cx="4625741" cy="1569856"/>
          </a:xfrm>
          <a:prstGeom prst="rect">
            <a:avLst/>
          </a:prstGeom>
        </p:spPr>
      </p:pic>
      <p:sp>
        <p:nvSpPr>
          <p:cNvPr id="18" name="Ovale 17">
            <a:extLst>
              <a:ext uri="{FF2B5EF4-FFF2-40B4-BE49-F238E27FC236}">
                <a16:creationId xmlns:a16="http://schemas.microsoft.com/office/drawing/2014/main" id="{CDAF84DB-A5C6-206F-2295-44B284D416AC}"/>
              </a:ext>
            </a:extLst>
          </p:cNvPr>
          <p:cNvSpPr/>
          <p:nvPr/>
        </p:nvSpPr>
        <p:spPr>
          <a:xfrm>
            <a:off x="4754778" y="2745648"/>
            <a:ext cx="279648"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557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2" grpId="0" animBg="1"/>
      <p:bldP spid="15"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7D827-B1DD-D0BF-EBE9-027C0EF762D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046A7BE-97F6-43DA-3C61-50CFEFCC1B3C}"/>
              </a:ext>
            </a:extLst>
          </p:cNvPr>
          <p:cNvGraphicFramePr/>
          <p:nvPr>
            <p:extLst>
              <p:ext uri="{D42A27DB-BD31-4B8C-83A1-F6EECF244321}">
                <p14:modId xmlns:p14="http://schemas.microsoft.com/office/powerpoint/2010/main" val="39125670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6E4AFC7-3C6A-B165-F90D-C66B4CF1E3F9}"/>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8214F93C-0091-B25E-6E7D-C587935D1BB3}"/>
              </a:ext>
            </a:extLst>
          </p:cNvPr>
          <p:cNvSpPr txBox="1"/>
          <p:nvPr/>
        </p:nvSpPr>
        <p:spPr>
          <a:xfrm>
            <a:off x="2339752" y="980728"/>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 want to know how to mount and unmount file systems in Linux. </a:t>
            </a:r>
          </a:p>
          <a:p>
            <a:pPr algn="l">
              <a:buNone/>
            </a:pPr>
            <a:r>
              <a:rPr lang="en-US" b="0" i="0" dirty="0">
                <a:solidFill>
                  <a:schemeClr val="bg1"/>
                </a:solidFill>
                <a:effectLst/>
                <a:latin typeface="Udemy Sans"/>
              </a:rPr>
              <a:t>As you already know, on Linux, the structure of the file system is hierarchical, much like an upside down tree.</a:t>
            </a:r>
          </a:p>
          <a:p>
            <a:pPr algn="l">
              <a:buNone/>
            </a:pPr>
            <a:r>
              <a:rPr lang="en-US" b="0" i="0" dirty="0">
                <a:solidFill>
                  <a:schemeClr val="bg1"/>
                </a:solidFill>
                <a:effectLst/>
                <a:latin typeface="Udemy Sans"/>
              </a:rPr>
              <a:t>The root directory, which is forward slash, lies at the base of the file system and all other directories are spreading from there.</a:t>
            </a:r>
          </a:p>
          <a:p>
            <a:pPr algn="l">
              <a:buNone/>
            </a:pPr>
            <a:r>
              <a:rPr lang="en-US" dirty="0">
                <a:solidFill>
                  <a:schemeClr val="bg1"/>
                </a:solidFill>
                <a:latin typeface="Udemy Sans"/>
              </a:rPr>
              <a:t>This is the root directory:</a:t>
            </a:r>
            <a:endParaRPr lang="en-US" b="0" i="0" dirty="0">
              <a:solidFill>
                <a:schemeClr val="bg1"/>
              </a:solidFill>
              <a:effectLst/>
              <a:latin typeface="Udemy Sans"/>
            </a:endParaRPr>
          </a:p>
        </p:txBody>
      </p:sp>
      <p:pic>
        <p:nvPicPr>
          <p:cNvPr id="6" name="Immagine 5">
            <a:extLst>
              <a:ext uri="{FF2B5EF4-FFF2-40B4-BE49-F238E27FC236}">
                <a16:creationId xmlns:a16="http://schemas.microsoft.com/office/drawing/2014/main" id="{5CD3170D-F9B1-AFEE-DFC5-2679A8135F02}"/>
              </a:ext>
            </a:extLst>
          </p:cNvPr>
          <p:cNvPicPr>
            <a:picLocks noChangeAspect="1"/>
          </p:cNvPicPr>
          <p:nvPr/>
        </p:nvPicPr>
        <p:blipFill>
          <a:blip r:embed="rId7"/>
          <a:stretch>
            <a:fillRect/>
          </a:stretch>
        </p:blipFill>
        <p:spPr>
          <a:xfrm>
            <a:off x="1539384" y="3733775"/>
            <a:ext cx="6172735" cy="2377646"/>
          </a:xfrm>
          <a:prstGeom prst="rect">
            <a:avLst/>
          </a:prstGeom>
        </p:spPr>
      </p:pic>
      <p:sp>
        <p:nvSpPr>
          <p:cNvPr id="9" name="CasellaDiTesto 8">
            <a:extLst>
              <a:ext uri="{FF2B5EF4-FFF2-40B4-BE49-F238E27FC236}">
                <a16:creationId xmlns:a16="http://schemas.microsoft.com/office/drawing/2014/main" id="{BAA60C85-7A36-85C9-A7B9-4660E77086F6}"/>
              </a:ext>
            </a:extLst>
          </p:cNvPr>
          <p:cNvSpPr txBox="1"/>
          <p:nvPr/>
        </p:nvSpPr>
        <p:spPr>
          <a:xfrm>
            <a:off x="2342946" y="980728"/>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access a file system that's on another partition or disk, you need to mount it or logically attach it to an existing directory of the unique file system. </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That </a:t>
            </a:r>
            <a:r>
              <a:rPr lang="en-US" b="0" i="0" dirty="0" err="1">
                <a:solidFill>
                  <a:schemeClr val="bg1"/>
                </a:solidFill>
                <a:effectLst/>
                <a:latin typeface="Udemy Sans"/>
              </a:rPr>
              <a:t>directorat</a:t>
            </a:r>
            <a:r>
              <a:rPr lang="en-US" b="0" i="0" dirty="0">
                <a:solidFill>
                  <a:schemeClr val="bg1"/>
                </a:solidFill>
                <a:effectLst/>
                <a:latin typeface="Udemy Sans"/>
              </a:rPr>
              <a:t> is called </a:t>
            </a:r>
            <a:r>
              <a:rPr lang="en-US" b="1" i="0" dirty="0">
                <a:solidFill>
                  <a:schemeClr val="bg1"/>
                </a:solidFill>
                <a:effectLst/>
                <a:latin typeface="Udemy Sans"/>
              </a:rPr>
              <a:t>Mount Point.</a:t>
            </a:r>
          </a:p>
          <a:p>
            <a:pPr algn="l">
              <a:buNone/>
            </a:pPr>
            <a:endParaRPr lang="en-US" b="0" i="0" dirty="0">
              <a:solidFill>
                <a:schemeClr val="bg1"/>
              </a:solidFill>
              <a:effectLst/>
              <a:latin typeface="Udemy Sans"/>
            </a:endParaRPr>
          </a:p>
          <a:p>
            <a:pPr algn="l"/>
            <a:r>
              <a:rPr lang="en-US" b="0" i="0" dirty="0">
                <a:solidFill>
                  <a:schemeClr val="bg1"/>
                </a:solidFill>
                <a:effectLst/>
                <a:latin typeface="Udemy Sans"/>
              </a:rPr>
              <a:t>To mount or to attach a file system in the directory tree, use the </a:t>
            </a:r>
            <a:r>
              <a:rPr lang="en-US" b="1" i="0" dirty="0">
                <a:solidFill>
                  <a:schemeClr val="bg1"/>
                </a:solidFill>
                <a:effectLst/>
                <a:latin typeface="Udemy Sans"/>
              </a:rPr>
              <a:t>mount</a:t>
            </a:r>
            <a:r>
              <a:rPr lang="en-US" b="0" i="0" dirty="0">
                <a:solidFill>
                  <a:schemeClr val="bg1"/>
                </a:solidFill>
                <a:effectLst/>
                <a:latin typeface="Udemy Sans"/>
              </a:rPr>
              <a:t> command.</a:t>
            </a:r>
          </a:p>
        </p:txBody>
      </p:sp>
      <p:pic>
        <p:nvPicPr>
          <p:cNvPr id="11" name="Immagine 10">
            <a:extLst>
              <a:ext uri="{FF2B5EF4-FFF2-40B4-BE49-F238E27FC236}">
                <a16:creationId xmlns:a16="http://schemas.microsoft.com/office/drawing/2014/main" id="{3861BCE6-EE7E-3390-7153-F8C28A9BD092}"/>
              </a:ext>
            </a:extLst>
          </p:cNvPr>
          <p:cNvPicPr>
            <a:picLocks noChangeAspect="1"/>
          </p:cNvPicPr>
          <p:nvPr/>
        </p:nvPicPr>
        <p:blipFill>
          <a:blip r:embed="rId8"/>
          <a:stretch>
            <a:fillRect/>
          </a:stretch>
        </p:blipFill>
        <p:spPr>
          <a:xfrm>
            <a:off x="489248" y="999656"/>
            <a:ext cx="8496944" cy="3341366"/>
          </a:xfrm>
          <a:prstGeom prst="rect">
            <a:avLst/>
          </a:prstGeom>
        </p:spPr>
      </p:pic>
      <p:grpSp>
        <p:nvGrpSpPr>
          <p:cNvPr id="26" name="Gruppo 25">
            <a:extLst>
              <a:ext uri="{FF2B5EF4-FFF2-40B4-BE49-F238E27FC236}">
                <a16:creationId xmlns:a16="http://schemas.microsoft.com/office/drawing/2014/main" id="{F49CC5A9-F1C9-E90B-E153-5D228392ED1D}"/>
              </a:ext>
            </a:extLst>
          </p:cNvPr>
          <p:cNvGrpSpPr/>
          <p:nvPr/>
        </p:nvGrpSpPr>
        <p:grpSpPr>
          <a:xfrm>
            <a:off x="1549170" y="1269733"/>
            <a:ext cx="5308830" cy="3174930"/>
            <a:chOff x="1549170" y="1269733"/>
            <a:chExt cx="5308830" cy="3174930"/>
          </a:xfrm>
        </p:grpSpPr>
        <p:pic>
          <p:nvPicPr>
            <p:cNvPr id="13" name="Immagine 12">
              <a:extLst>
                <a:ext uri="{FF2B5EF4-FFF2-40B4-BE49-F238E27FC236}">
                  <a16:creationId xmlns:a16="http://schemas.microsoft.com/office/drawing/2014/main" id="{FEB8805E-4DAE-092C-9035-58155460EF3E}"/>
                </a:ext>
              </a:extLst>
            </p:cNvPr>
            <p:cNvPicPr>
              <a:picLocks noChangeAspect="1"/>
            </p:cNvPicPr>
            <p:nvPr/>
          </p:nvPicPr>
          <p:blipFill>
            <a:blip r:embed="rId9"/>
            <a:stretch>
              <a:fillRect/>
            </a:stretch>
          </p:blipFill>
          <p:spPr>
            <a:xfrm>
              <a:off x="1618002" y="1340768"/>
              <a:ext cx="480102" cy="152413"/>
            </a:xfrm>
            <a:prstGeom prst="rect">
              <a:avLst/>
            </a:prstGeom>
          </p:spPr>
        </p:pic>
        <p:sp>
          <p:nvSpPr>
            <p:cNvPr id="15" name="CasellaDiTesto 14">
              <a:extLst>
                <a:ext uri="{FF2B5EF4-FFF2-40B4-BE49-F238E27FC236}">
                  <a16:creationId xmlns:a16="http://schemas.microsoft.com/office/drawing/2014/main" id="{01B84AC4-3C97-D501-A544-0D97C482E8D3}"/>
                </a:ext>
              </a:extLst>
            </p:cNvPr>
            <p:cNvSpPr txBox="1"/>
            <p:nvPr/>
          </p:nvSpPr>
          <p:spPr>
            <a:xfrm>
              <a:off x="2286000" y="2136339"/>
              <a:ext cx="4572000" cy="2308324"/>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run it without any argument, it will display all currently attached file systems.</a:t>
              </a:r>
            </a:p>
            <a:p>
              <a:pPr algn="l">
                <a:buNone/>
              </a:pPr>
              <a:r>
                <a:rPr lang="en-US" b="0" i="0" dirty="0">
                  <a:solidFill>
                    <a:schemeClr val="bg1"/>
                  </a:solidFill>
                  <a:effectLst/>
                  <a:latin typeface="Udemy Sans"/>
                </a:rPr>
                <a:t>The output is really large because it includes virtual file systems such as </a:t>
              </a:r>
              <a:r>
                <a:rPr lang="en-US" b="0" i="0" dirty="0" err="1">
                  <a:solidFill>
                    <a:schemeClr val="bg1"/>
                  </a:solidFill>
                  <a:effectLst/>
                  <a:latin typeface="Udemy Sans"/>
                </a:rPr>
                <a:t>sysfs</a:t>
              </a:r>
              <a:r>
                <a:rPr lang="en-US" b="0" i="0" dirty="0">
                  <a:solidFill>
                    <a:schemeClr val="bg1"/>
                  </a:solidFill>
                  <a:effectLst/>
                  <a:latin typeface="Udemy Sans"/>
                </a:rPr>
                <a:t>, </a:t>
              </a:r>
              <a:r>
                <a:rPr lang="en-US" b="0" i="0" dirty="0" err="1">
                  <a:solidFill>
                    <a:schemeClr val="bg1"/>
                  </a:solidFill>
                  <a:effectLst/>
                  <a:latin typeface="Udemy Sans"/>
                </a:rPr>
                <a:t>tmpf</a:t>
              </a:r>
              <a:r>
                <a:rPr lang="en-US" b="0" i="0" dirty="0">
                  <a:solidFill>
                    <a:schemeClr val="bg1"/>
                  </a:solidFill>
                  <a:effectLst/>
                  <a:latin typeface="Udemy Sans"/>
                </a:rPr>
                <a:t>, proc</a:t>
              </a:r>
            </a:p>
            <a:p>
              <a:pPr algn="l">
                <a:buNone/>
              </a:pPr>
              <a:r>
                <a:rPr lang="en-US" b="0" i="0" dirty="0">
                  <a:solidFill>
                    <a:schemeClr val="bg1"/>
                  </a:solidFill>
                  <a:effectLst/>
                  <a:latin typeface="Udemy Sans"/>
                </a:rPr>
                <a:t>so on.</a:t>
              </a:r>
            </a:p>
            <a:p>
              <a:pPr algn="l">
                <a:buNone/>
              </a:pPr>
              <a:r>
                <a:rPr lang="en-US" b="0" i="0" dirty="0">
                  <a:solidFill>
                    <a:schemeClr val="bg1"/>
                  </a:solidFill>
                  <a:effectLst/>
                  <a:latin typeface="Udemy Sans"/>
                </a:rPr>
                <a:t>We are not interested in the virtual filesystems for the moment. This is for example the partition that is mounted on the root directory</a:t>
              </a:r>
            </a:p>
          </p:txBody>
        </p:sp>
        <p:sp>
          <p:nvSpPr>
            <p:cNvPr id="19" name="Ovale 18">
              <a:extLst>
                <a:ext uri="{FF2B5EF4-FFF2-40B4-BE49-F238E27FC236}">
                  <a16:creationId xmlns:a16="http://schemas.microsoft.com/office/drawing/2014/main" id="{562D35C5-99EA-F909-879B-484421D89608}"/>
                </a:ext>
              </a:extLst>
            </p:cNvPr>
            <p:cNvSpPr/>
            <p:nvPr/>
          </p:nvSpPr>
          <p:spPr>
            <a:xfrm>
              <a:off x="1549170" y="1269733"/>
              <a:ext cx="617766" cy="2508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28" name="Immagine 27">
            <a:extLst>
              <a:ext uri="{FF2B5EF4-FFF2-40B4-BE49-F238E27FC236}">
                <a16:creationId xmlns:a16="http://schemas.microsoft.com/office/drawing/2014/main" id="{49EEDE04-4F66-A915-A53F-AAADDD9BF77A}"/>
              </a:ext>
            </a:extLst>
          </p:cNvPr>
          <p:cNvPicPr>
            <a:picLocks noChangeAspect="1"/>
          </p:cNvPicPr>
          <p:nvPr/>
        </p:nvPicPr>
        <p:blipFill>
          <a:blip r:embed="rId10"/>
          <a:stretch>
            <a:fillRect/>
          </a:stretch>
        </p:blipFill>
        <p:spPr>
          <a:xfrm>
            <a:off x="489248" y="1459349"/>
            <a:ext cx="8403232" cy="2831821"/>
          </a:xfrm>
          <a:prstGeom prst="rect">
            <a:avLst/>
          </a:prstGeom>
        </p:spPr>
      </p:pic>
      <p:grpSp>
        <p:nvGrpSpPr>
          <p:cNvPr id="32" name="Gruppo 31">
            <a:extLst>
              <a:ext uri="{FF2B5EF4-FFF2-40B4-BE49-F238E27FC236}">
                <a16:creationId xmlns:a16="http://schemas.microsoft.com/office/drawing/2014/main" id="{8630EAB7-2DDB-94DA-B011-CE6F8A251278}"/>
              </a:ext>
            </a:extLst>
          </p:cNvPr>
          <p:cNvGrpSpPr/>
          <p:nvPr/>
        </p:nvGrpSpPr>
        <p:grpSpPr>
          <a:xfrm>
            <a:off x="398944" y="2022570"/>
            <a:ext cx="7136416" cy="1033677"/>
            <a:chOff x="398944" y="2022570"/>
            <a:chExt cx="7136416" cy="1033677"/>
          </a:xfrm>
        </p:grpSpPr>
        <p:sp>
          <p:nvSpPr>
            <p:cNvPr id="29" name="Ovale 28">
              <a:extLst>
                <a:ext uri="{FF2B5EF4-FFF2-40B4-BE49-F238E27FC236}">
                  <a16:creationId xmlns:a16="http://schemas.microsoft.com/office/drawing/2014/main" id="{EA9EF075-F50A-3E74-993B-E90E3C05AD0D}"/>
                </a:ext>
              </a:extLst>
            </p:cNvPr>
            <p:cNvSpPr/>
            <p:nvPr/>
          </p:nvSpPr>
          <p:spPr>
            <a:xfrm>
              <a:off x="398944" y="2022570"/>
              <a:ext cx="2660887" cy="2508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4BDA21F4-3006-A8C3-89F7-172DD5E52439}"/>
                </a:ext>
              </a:extLst>
            </p:cNvPr>
            <p:cNvSpPr txBox="1"/>
            <p:nvPr/>
          </p:nvSpPr>
          <p:spPr>
            <a:xfrm>
              <a:off x="2963360" y="2409916"/>
              <a:ext cx="45720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is for example the partition</a:t>
              </a:r>
            </a:p>
            <a:p>
              <a:pPr algn="l"/>
              <a:r>
                <a:rPr lang="en-US" b="0" i="0" dirty="0">
                  <a:solidFill>
                    <a:schemeClr val="bg1"/>
                  </a:solidFill>
                  <a:effectLst/>
                  <a:latin typeface="Udemy Sans"/>
                </a:rPr>
                <a:t>that is mounted on the root directory</a:t>
              </a:r>
            </a:p>
          </p:txBody>
        </p:sp>
      </p:grpSp>
      <p:pic>
        <p:nvPicPr>
          <p:cNvPr id="34" name="Immagine 33">
            <a:extLst>
              <a:ext uri="{FF2B5EF4-FFF2-40B4-BE49-F238E27FC236}">
                <a16:creationId xmlns:a16="http://schemas.microsoft.com/office/drawing/2014/main" id="{64F86AFC-BFFF-624F-36BF-801A375575D6}"/>
              </a:ext>
            </a:extLst>
          </p:cNvPr>
          <p:cNvPicPr>
            <a:picLocks noChangeAspect="1"/>
          </p:cNvPicPr>
          <p:nvPr/>
        </p:nvPicPr>
        <p:blipFill>
          <a:blip r:embed="rId11"/>
          <a:stretch>
            <a:fillRect/>
          </a:stretch>
        </p:blipFill>
        <p:spPr>
          <a:xfrm>
            <a:off x="395536" y="818357"/>
            <a:ext cx="8402194" cy="4767026"/>
          </a:xfrm>
          <a:prstGeom prst="rect">
            <a:avLst/>
          </a:prstGeom>
        </p:spPr>
      </p:pic>
      <p:grpSp>
        <p:nvGrpSpPr>
          <p:cNvPr id="37" name="Gruppo 36">
            <a:extLst>
              <a:ext uri="{FF2B5EF4-FFF2-40B4-BE49-F238E27FC236}">
                <a16:creationId xmlns:a16="http://schemas.microsoft.com/office/drawing/2014/main" id="{8918A726-698D-A040-4374-72153C4B1EB6}"/>
              </a:ext>
            </a:extLst>
          </p:cNvPr>
          <p:cNvGrpSpPr/>
          <p:nvPr/>
        </p:nvGrpSpPr>
        <p:grpSpPr>
          <a:xfrm>
            <a:off x="1669489" y="1236492"/>
            <a:ext cx="5771121" cy="3941440"/>
            <a:chOff x="1517089" y="1084092"/>
            <a:chExt cx="5771121" cy="3941440"/>
          </a:xfrm>
        </p:grpSpPr>
        <p:sp>
          <p:nvSpPr>
            <p:cNvPr id="38" name="Ovale 37">
              <a:extLst>
                <a:ext uri="{FF2B5EF4-FFF2-40B4-BE49-F238E27FC236}">
                  <a16:creationId xmlns:a16="http://schemas.microsoft.com/office/drawing/2014/main" id="{85673E57-07BF-887E-D4C5-B59C39ABB115}"/>
                </a:ext>
              </a:extLst>
            </p:cNvPr>
            <p:cNvSpPr/>
            <p:nvPr/>
          </p:nvSpPr>
          <p:spPr>
            <a:xfrm>
              <a:off x="1517089" y="1084092"/>
              <a:ext cx="2660887" cy="2508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C9C577C7-FE85-8677-EB00-105EBB28719E}"/>
                </a:ext>
              </a:extLst>
            </p:cNvPr>
            <p:cNvSpPr txBox="1"/>
            <p:nvPr/>
          </p:nvSpPr>
          <p:spPr>
            <a:xfrm>
              <a:off x="2716210" y="2717208"/>
              <a:ext cx="4572000" cy="2308324"/>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display only certain filesystem types use -t option.</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For example, I want to see only ext4 files systems.</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This is the default filesystem type for most modern Linux distributions</a:t>
              </a:r>
            </a:p>
          </p:txBody>
        </p:sp>
      </p:grpSp>
    </p:spTree>
    <p:extLst>
      <p:ext uri="{BB962C8B-B14F-4D97-AF65-F5344CB8AC3E}">
        <p14:creationId xmlns:p14="http://schemas.microsoft.com/office/powerpoint/2010/main" val="219614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7FDE-9E4D-6341-540C-2D98DA655DD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0265AB4-F232-6B6E-7E14-84BCC114453D}"/>
              </a:ext>
            </a:extLst>
          </p:cNvPr>
          <p:cNvGraphicFramePr/>
          <p:nvPr>
            <p:extLst>
              <p:ext uri="{D42A27DB-BD31-4B8C-83A1-F6EECF244321}">
                <p14:modId xmlns:p14="http://schemas.microsoft.com/office/powerpoint/2010/main" val="287047285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DA8E952-EB09-7933-6DF3-0DCBBF1C17CD}"/>
              </a:ext>
            </a:extLst>
          </p:cNvPr>
          <p:cNvSpPr/>
          <p:nvPr/>
        </p:nvSpPr>
        <p:spPr>
          <a:xfrm>
            <a:off x="497573" y="146094"/>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FB01220B-2D41-212F-D6E2-0B2870DB6B5A}"/>
              </a:ext>
            </a:extLst>
          </p:cNvPr>
          <p:cNvSpPr txBox="1"/>
          <p:nvPr/>
        </p:nvSpPr>
        <p:spPr>
          <a:xfrm>
            <a:off x="2195736" y="908720"/>
            <a:ext cx="4572000" cy="923330"/>
          </a:xfrm>
          <a:prstGeom prst="rect">
            <a:avLst/>
          </a:prstGeom>
          <a:solidFill>
            <a:schemeClr val="accent1"/>
          </a:solidFill>
        </p:spPr>
        <p:txBody>
          <a:bodyPr wrap="square">
            <a:spAutoFit/>
          </a:bodyPr>
          <a:lstStyle/>
          <a:p>
            <a:r>
              <a:rPr lang="en-US" b="0" i="0" u="sng" dirty="0">
                <a:solidFill>
                  <a:schemeClr val="bg1"/>
                </a:solidFill>
                <a:effectLst/>
                <a:latin typeface="Udemy Sans"/>
              </a:rPr>
              <a:t>Let's mount a new filesystem in a given location, or a mount point. I'm going to insert a USB stick!</a:t>
            </a:r>
            <a:endParaRPr lang="it-IT" dirty="0">
              <a:solidFill>
                <a:schemeClr val="bg1"/>
              </a:solidFill>
            </a:endParaRPr>
          </a:p>
        </p:txBody>
      </p:sp>
      <p:pic>
        <p:nvPicPr>
          <p:cNvPr id="11" name="Immagine 10">
            <a:extLst>
              <a:ext uri="{FF2B5EF4-FFF2-40B4-BE49-F238E27FC236}">
                <a16:creationId xmlns:a16="http://schemas.microsoft.com/office/drawing/2014/main" id="{6B103731-B455-1994-52DA-7BC424B31A88}"/>
              </a:ext>
            </a:extLst>
          </p:cNvPr>
          <p:cNvPicPr>
            <a:picLocks noChangeAspect="1"/>
          </p:cNvPicPr>
          <p:nvPr/>
        </p:nvPicPr>
        <p:blipFill>
          <a:blip r:embed="rId7"/>
          <a:stretch>
            <a:fillRect/>
          </a:stretch>
        </p:blipFill>
        <p:spPr>
          <a:xfrm>
            <a:off x="479739" y="1846567"/>
            <a:ext cx="8379611" cy="4752528"/>
          </a:xfrm>
          <a:prstGeom prst="rect">
            <a:avLst/>
          </a:prstGeom>
        </p:spPr>
      </p:pic>
      <p:sp>
        <p:nvSpPr>
          <p:cNvPr id="12" name="Ovale 11">
            <a:extLst>
              <a:ext uri="{FF2B5EF4-FFF2-40B4-BE49-F238E27FC236}">
                <a16:creationId xmlns:a16="http://schemas.microsoft.com/office/drawing/2014/main" id="{27A36CDF-768E-B117-FA00-136AF986639C}"/>
              </a:ext>
            </a:extLst>
          </p:cNvPr>
          <p:cNvSpPr/>
          <p:nvPr/>
        </p:nvSpPr>
        <p:spPr>
          <a:xfrm>
            <a:off x="2555776" y="3261267"/>
            <a:ext cx="1440160" cy="335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737B1EDB-9E83-A830-60CB-878473FDA97D}"/>
              </a:ext>
            </a:extLst>
          </p:cNvPr>
          <p:cNvSpPr/>
          <p:nvPr/>
        </p:nvSpPr>
        <p:spPr>
          <a:xfrm>
            <a:off x="2777825" y="3584865"/>
            <a:ext cx="996062" cy="335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EF53EB13-A3BE-DECB-68A4-952C1DA1EBD8}"/>
              </a:ext>
            </a:extLst>
          </p:cNvPr>
          <p:cNvSpPr/>
          <p:nvPr/>
        </p:nvSpPr>
        <p:spPr>
          <a:xfrm>
            <a:off x="3347864" y="5284022"/>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1E186B41-3B5E-121D-CFEF-556C82AE9B81}"/>
              </a:ext>
            </a:extLst>
          </p:cNvPr>
          <p:cNvSpPr txBox="1"/>
          <p:nvPr/>
        </p:nvSpPr>
        <p:spPr>
          <a:xfrm>
            <a:off x="2286000" y="2551837"/>
            <a:ext cx="4572000" cy="1200329"/>
          </a:xfrm>
          <a:prstGeom prst="rect">
            <a:avLst/>
          </a:prstGeom>
          <a:solidFill>
            <a:schemeClr val="accent1"/>
          </a:solidFill>
        </p:spPr>
        <p:txBody>
          <a:bodyPr wrap="square">
            <a:spAutoFit/>
          </a:bodyPr>
          <a:lstStyle/>
          <a:p>
            <a:pPr algn="l">
              <a:buNone/>
            </a:pPr>
            <a:r>
              <a:rPr lang="en-US" dirty="0">
                <a:solidFill>
                  <a:schemeClr val="bg1"/>
                </a:solidFill>
                <a:latin typeface="Udemy Sans"/>
              </a:rPr>
              <a:t>O</a:t>
            </a:r>
            <a:r>
              <a:rPr lang="en-US" b="0" i="0" dirty="0">
                <a:solidFill>
                  <a:schemeClr val="bg1"/>
                </a:solidFill>
                <a:effectLst/>
                <a:latin typeface="Udemy Sans"/>
              </a:rPr>
              <a:t>n Ubuntu, when you insert a stick, it will be automatically mounted in /media, the user name of the user who's logged in, and another directory with the name of the USB stick</a:t>
            </a:r>
          </a:p>
        </p:txBody>
      </p:sp>
      <p:pic>
        <p:nvPicPr>
          <p:cNvPr id="18" name="Immagine 17">
            <a:extLst>
              <a:ext uri="{FF2B5EF4-FFF2-40B4-BE49-F238E27FC236}">
                <a16:creationId xmlns:a16="http://schemas.microsoft.com/office/drawing/2014/main" id="{68715282-E1D8-0415-A528-4C7A090E5AF4}"/>
              </a:ext>
            </a:extLst>
          </p:cNvPr>
          <p:cNvPicPr>
            <a:picLocks noChangeAspect="1"/>
          </p:cNvPicPr>
          <p:nvPr/>
        </p:nvPicPr>
        <p:blipFill>
          <a:blip r:embed="rId8"/>
          <a:stretch>
            <a:fillRect/>
          </a:stretch>
        </p:blipFill>
        <p:spPr>
          <a:xfrm>
            <a:off x="317045" y="818357"/>
            <a:ext cx="8329382" cy="4435224"/>
          </a:xfrm>
          <a:prstGeom prst="rect">
            <a:avLst/>
          </a:prstGeom>
        </p:spPr>
      </p:pic>
      <p:pic>
        <p:nvPicPr>
          <p:cNvPr id="20" name="Immagine 19">
            <a:extLst>
              <a:ext uri="{FF2B5EF4-FFF2-40B4-BE49-F238E27FC236}">
                <a16:creationId xmlns:a16="http://schemas.microsoft.com/office/drawing/2014/main" id="{B13C2129-575D-BDAC-B85F-3B2676D9E568}"/>
              </a:ext>
            </a:extLst>
          </p:cNvPr>
          <p:cNvPicPr>
            <a:picLocks noChangeAspect="1"/>
          </p:cNvPicPr>
          <p:nvPr/>
        </p:nvPicPr>
        <p:blipFill>
          <a:blip r:embed="rId9"/>
          <a:stretch>
            <a:fillRect/>
          </a:stretch>
        </p:blipFill>
        <p:spPr>
          <a:xfrm>
            <a:off x="317045" y="1370385"/>
            <a:ext cx="8826955" cy="3006325"/>
          </a:xfrm>
          <a:prstGeom prst="rect">
            <a:avLst/>
          </a:prstGeom>
        </p:spPr>
      </p:pic>
      <p:sp>
        <p:nvSpPr>
          <p:cNvPr id="21" name="Ovale 20">
            <a:extLst>
              <a:ext uri="{FF2B5EF4-FFF2-40B4-BE49-F238E27FC236}">
                <a16:creationId xmlns:a16="http://schemas.microsoft.com/office/drawing/2014/main" id="{AD2AF115-3503-CF8C-0F69-9148CA784736}"/>
              </a:ext>
            </a:extLst>
          </p:cNvPr>
          <p:cNvSpPr/>
          <p:nvPr/>
        </p:nvSpPr>
        <p:spPr>
          <a:xfrm>
            <a:off x="204006" y="3738023"/>
            <a:ext cx="2360896" cy="364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F9ECFCB8-FA22-65AF-68CD-4F92EE481BD8}"/>
              </a:ext>
            </a:extLst>
          </p:cNvPr>
          <p:cNvPicPr>
            <a:picLocks noChangeAspect="1"/>
          </p:cNvPicPr>
          <p:nvPr/>
        </p:nvPicPr>
        <p:blipFill>
          <a:blip r:embed="rId10"/>
          <a:stretch>
            <a:fillRect/>
          </a:stretch>
        </p:blipFill>
        <p:spPr>
          <a:xfrm>
            <a:off x="388257" y="1226629"/>
            <a:ext cx="8367485" cy="4404742"/>
          </a:xfrm>
          <a:prstGeom prst="rect">
            <a:avLst/>
          </a:prstGeom>
        </p:spPr>
      </p:pic>
      <p:sp>
        <p:nvSpPr>
          <p:cNvPr id="24" name="Ovale 23">
            <a:extLst>
              <a:ext uri="{FF2B5EF4-FFF2-40B4-BE49-F238E27FC236}">
                <a16:creationId xmlns:a16="http://schemas.microsoft.com/office/drawing/2014/main" id="{7A0ABFCF-D973-C210-600E-E6EEE6B307A6}"/>
              </a:ext>
            </a:extLst>
          </p:cNvPr>
          <p:cNvSpPr/>
          <p:nvPr/>
        </p:nvSpPr>
        <p:spPr>
          <a:xfrm>
            <a:off x="1807478" y="1572495"/>
            <a:ext cx="2536448" cy="26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0614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6" grpId="0" animBg="1"/>
      <p:bldP spid="21"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0E00C-7454-D067-D8DD-54E3990524D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9B0013C-7D56-20F9-1D23-4C016062611A}"/>
              </a:ext>
            </a:extLst>
          </p:cNvPr>
          <p:cNvGraphicFramePr/>
          <p:nvPr>
            <p:extLst>
              <p:ext uri="{D42A27DB-BD31-4B8C-83A1-F6EECF244321}">
                <p14:modId xmlns:p14="http://schemas.microsoft.com/office/powerpoint/2010/main" val="83183740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33BBD2E-F347-37B7-1D6A-71A3376BC724}"/>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F9C0806D-AA43-412C-291A-922D94AC1E1C}"/>
              </a:ext>
            </a:extLst>
          </p:cNvPr>
          <p:cNvSpPr txBox="1"/>
          <p:nvPr/>
        </p:nvSpPr>
        <p:spPr>
          <a:xfrm>
            <a:off x="2411760" y="818357"/>
            <a:ext cx="4572000"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Sometimes it's not mounted automatically, like in the case of a disk partition, or you want to mount it in another place or with other options. In Linux, a storage device is logically represented as a special char device file in /dev. In this example, it's </a:t>
            </a:r>
            <a:r>
              <a:rPr lang="en-US" b="0" i="0" dirty="0" err="1">
                <a:solidFill>
                  <a:schemeClr val="bg1"/>
                </a:solidFill>
                <a:effectLst/>
                <a:latin typeface="Udemy Sans"/>
              </a:rPr>
              <a:t>sdb</a:t>
            </a:r>
            <a:r>
              <a:rPr lang="en-US" b="0" i="0" dirty="0">
                <a:solidFill>
                  <a:schemeClr val="bg1"/>
                </a:solidFill>
                <a:effectLst/>
                <a:latin typeface="Udemy Sans"/>
              </a:rPr>
              <a:t>.</a:t>
            </a:r>
          </a:p>
        </p:txBody>
      </p:sp>
      <p:pic>
        <p:nvPicPr>
          <p:cNvPr id="10" name="Immagine 9">
            <a:extLst>
              <a:ext uri="{FF2B5EF4-FFF2-40B4-BE49-F238E27FC236}">
                <a16:creationId xmlns:a16="http://schemas.microsoft.com/office/drawing/2014/main" id="{40A110D8-2257-05FB-93C9-951093171BE6}"/>
              </a:ext>
            </a:extLst>
          </p:cNvPr>
          <p:cNvPicPr>
            <a:picLocks noChangeAspect="1"/>
          </p:cNvPicPr>
          <p:nvPr/>
        </p:nvPicPr>
        <p:blipFill>
          <a:blip r:embed="rId7"/>
          <a:stretch>
            <a:fillRect/>
          </a:stretch>
        </p:blipFill>
        <p:spPr>
          <a:xfrm>
            <a:off x="1739407" y="2572683"/>
            <a:ext cx="5916706" cy="4195220"/>
          </a:xfrm>
          <a:prstGeom prst="rect">
            <a:avLst/>
          </a:prstGeom>
        </p:spPr>
      </p:pic>
      <p:sp>
        <p:nvSpPr>
          <p:cNvPr id="11" name="Ovale 10">
            <a:extLst>
              <a:ext uri="{FF2B5EF4-FFF2-40B4-BE49-F238E27FC236}">
                <a16:creationId xmlns:a16="http://schemas.microsoft.com/office/drawing/2014/main" id="{F0ABDF38-B366-F8B6-8CFA-949D98F68FE7}"/>
              </a:ext>
            </a:extLst>
          </p:cNvPr>
          <p:cNvSpPr/>
          <p:nvPr/>
        </p:nvSpPr>
        <p:spPr>
          <a:xfrm>
            <a:off x="3059832" y="2793182"/>
            <a:ext cx="1368152" cy="3477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1F003236-C37E-651E-6C67-948B7499D70B}"/>
              </a:ext>
            </a:extLst>
          </p:cNvPr>
          <p:cNvSpPr txBox="1"/>
          <p:nvPr/>
        </p:nvSpPr>
        <p:spPr>
          <a:xfrm>
            <a:off x="3995936" y="3789040"/>
            <a:ext cx="457200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is a char device file that represents the USB stick.</a:t>
            </a:r>
          </a:p>
          <a:p>
            <a:pPr algn="l">
              <a:buNone/>
            </a:pPr>
            <a:r>
              <a:rPr lang="en-US" b="0" i="0" dirty="0">
                <a:solidFill>
                  <a:schemeClr val="bg1"/>
                </a:solidFill>
                <a:effectLst/>
                <a:latin typeface="Udemy Sans"/>
              </a:rPr>
              <a:t>To find the name of the device file you run as root </a:t>
            </a:r>
            <a:r>
              <a:rPr lang="en-US" b="0" i="0" dirty="0" err="1">
                <a:solidFill>
                  <a:schemeClr val="bg1"/>
                </a:solidFill>
                <a:effectLst/>
                <a:latin typeface="Udemy Sans"/>
              </a:rPr>
              <a:t>fdisk</a:t>
            </a:r>
            <a:r>
              <a:rPr lang="en-US" b="0" i="0" dirty="0">
                <a:solidFill>
                  <a:schemeClr val="bg1"/>
                </a:solidFill>
                <a:effectLst/>
                <a:latin typeface="Udemy Sans"/>
              </a:rPr>
              <a:t> -l</a:t>
            </a:r>
          </a:p>
          <a:p>
            <a:pPr algn="l"/>
            <a:r>
              <a:rPr lang="en-US" b="0" i="0" dirty="0">
                <a:solidFill>
                  <a:schemeClr val="bg1"/>
                </a:solidFill>
                <a:effectLst/>
                <a:latin typeface="Udemy Sans"/>
              </a:rPr>
              <a:t>This is the file.</a:t>
            </a:r>
          </a:p>
        </p:txBody>
      </p:sp>
      <p:pic>
        <p:nvPicPr>
          <p:cNvPr id="16" name="Immagine 15">
            <a:extLst>
              <a:ext uri="{FF2B5EF4-FFF2-40B4-BE49-F238E27FC236}">
                <a16:creationId xmlns:a16="http://schemas.microsoft.com/office/drawing/2014/main" id="{92F03F1F-BDA5-A96B-6C24-D8A572077C21}"/>
              </a:ext>
            </a:extLst>
          </p:cNvPr>
          <p:cNvPicPr>
            <a:picLocks noChangeAspect="1"/>
          </p:cNvPicPr>
          <p:nvPr/>
        </p:nvPicPr>
        <p:blipFill>
          <a:blip r:embed="rId8"/>
          <a:stretch>
            <a:fillRect/>
          </a:stretch>
        </p:blipFill>
        <p:spPr>
          <a:xfrm>
            <a:off x="875979" y="1219008"/>
            <a:ext cx="7392041" cy="4419983"/>
          </a:xfrm>
          <a:prstGeom prst="rect">
            <a:avLst/>
          </a:prstGeom>
        </p:spPr>
      </p:pic>
      <p:sp>
        <p:nvSpPr>
          <p:cNvPr id="17" name="Ovale 16">
            <a:extLst>
              <a:ext uri="{FF2B5EF4-FFF2-40B4-BE49-F238E27FC236}">
                <a16:creationId xmlns:a16="http://schemas.microsoft.com/office/drawing/2014/main" id="{885B1DCF-6878-6FA0-6B7A-410959C0A126}"/>
              </a:ext>
            </a:extLst>
          </p:cNvPr>
          <p:cNvSpPr/>
          <p:nvPr/>
        </p:nvSpPr>
        <p:spPr>
          <a:xfrm>
            <a:off x="2160240" y="1443770"/>
            <a:ext cx="1691680" cy="5308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4BFF1136-243B-8138-1A01-A434D112EFCA}"/>
              </a:ext>
            </a:extLst>
          </p:cNvPr>
          <p:cNvPicPr>
            <a:picLocks noChangeAspect="1"/>
          </p:cNvPicPr>
          <p:nvPr/>
        </p:nvPicPr>
        <p:blipFill>
          <a:blip r:embed="rId9"/>
          <a:stretch>
            <a:fillRect/>
          </a:stretch>
        </p:blipFill>
        <p:spPr>
          <a:xfrm>
            <a:off x="875979" y="1844824"/>
            <a:ext cx="6485182" cy="3741744"/>
          </a:xfrm>
          <a:prstGeom prst="rect">
            <a:avLst/>
          </a:prstGeom>
        </p:spPr>
      </p:pic>
      <p:sp>
        <p:nvSpPr>
          <p:cNvPr id="20" name="Ovale 19">
            <a:extLst>
              <a:ext uri="{FF2B5EF4-FFF2-40B4-BE49-F238E27FC236}">
                <a16:creationId xmlns:a16="http://schemas.microsoft.com/office/drawing/2014/main" id="{11EB3B10-3227-5EA6-7503-A00588E92231}"/>
              </a:ext>
            </a:extLst>
          </p:cNvPr>
          <p:cNvSpPr/>
          <p:nvPr/>
        </p:nvSpPr>
        <p:spPr>
          <a:xfrm>
            <a:off x="593650" y="3715696"/>
            <a:ext cx="5130477" cy="577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1309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4" grpId="0" animBg="1"/>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E91D-20A4-6691-D44D-4ECF15889B0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881CF11-A0FF-B76F-25AF-3EB2AD616A9E}"/>
              </a:ext>
            </a:extLst>
          </p:cNvPr>
          <p:cNvGraphicFramePr/>
          <p:nvPr>
            <p:extLst>
              <p:ext uri="{D42A27DB-BD31-4B8C-83A1-F6EECF244321}">
                <p14:modId xmlns:p14="http://schemas.microsoft.com/office/powerpoint/2010/main" val="364584900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934A8C87-0500-47EC-A97B-CCA425766205}"/>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D1ACEB6A-1262-1FD4-E402-7C629D8FFC2F}"/>
              </a:ext>
            </a:extLst>
          </p:cNvPr>
          <p:cNvSpPr txBox="1"/>
          <p:nvPr/>
        </p:nvSpPr>
        <p:spPr>
          <a:xfrm>
            <a:off x="1979712" y="980728"/>
            <a:ext cx="4572000" cy="646331"/>
          </a:xfrm>
          <a:prstGeom prst="rect">
            <a:avLst/>
          </a:prstGeom>
          <a:solidFill>
            <a:schemeClr val="accent1"/>
          </a:solidFill>
        </p:spPr>
        <p:txBody>
          <a:bodyPr wrap="square">
            <a:spAutoFit/>
          </a:bodyPr>
          <a:lstStyle/>
          <a:p>
            <a:r>
              <a:rPr lang="en-US" dirty="0">
                <a:solidFill>
                  <a:schemeClr val="bg1"/>
                </a:solidFill>
                <a:latin typeface="Udemy Sans"/>
              </a:rPr>
              <a:t>T</a:t>
            </a:r>
            <a:r>
              <a:rPr lang="en-US" b="0" i="0" dirty="0">
                <a:solidFill>
                  <a:schemeClr val="bg1"/>
                </a:solidFill>
                <a:effectLst/>
                <a:latin typeface="Udemy Sans"/>
              </a:rPr>
              <a:t>o find the name of the device file you can use </a:t>
            </a:r>
            <a:r>
              <a:rPr lang="en-US" b="1" i="0" dirty="0" err="1">
                <a:solidFill>
                  <a:schemeClr val="bg1"/>
                </a:solidFill>
                <a:effectLst/>
                <a:latin typeface="Udemy Sans"/>
              </a:rPr>
              <a:t>lsblk</a:t>
            </a:r>
            <a:r>
              <a:rPr lang="en-US" b="0" i="0" dirty="0">
                <a:solidFill>
                  <a:schemeClr val="bg1"/>
                </a:solidFill>
                <a:effectLst/>
                <a:latin typeface="Udemy Sans"/>
              </a:rPr>
              <a:t> command</a:t>
            </a:r>
            <a:endParaRPr lang="it-IT" dirty="0">
              <a:solidFill>
                <a:schemeClr val="bg1"/>
              </a:solidFill>
            </a:endParaRPr>
          </a:p>
        </p:txBody>
      </p:sp>
      <p:pic>
        <p:nvPicPr>
          <p:cNvPr id="6" name="Immagine 5">
            <a:extLst>
              <a:ext uri="{FF2B5EF4-FFF2-40B4-BE49-F238E27FC236}">
                <a16:creationId xmlns:a16="http://schemas.microsoft.com/office/drawing/2014/main" id="{5307AB5F-618A-47BC-4F3B-EF4E8B2F3FA6}"/>
              </a:ext>
            </a:extLst>
          </p:cNvPr>
          <p:cNvPicPr>
            <a:picLocks noChangeAspect="1"/>
          </p:cNvPicPr>
          <p:nvPr/>
        </p:nvPicPr>
        <p:blipFill>
          <a:blip r:embed="rId7"/>
          <a:stretch>
            <a:fillRect/>
          </a:stretch>
        </p:blipFill>
        <p:spPr>
          <a:xfrm>
            <a:off x="1445096" y="1786399"/>
            <a:ext cx="5959356" cy="4435224"/>
          </a:xfrm>
          <a:prstGeom prst="rect">
            <a:avLst/>
          </a:prstGeom>
        </p:spPr>
      </p:pic>
      <p:sp>
        <p:nvSpPr>
          <p:cNvPr id="7" name="Ovale 6">
            <a:extLst>
              <a:ext uri="{FF2B5EF4-FFF2-40B4-BE49-F238E27FC236}">
                <a16:creationId xmlns:a16="http://schemas.microsoft.com/office/drawing/2014/main" id="{FE6258FB-2859-1533-05F2-365D02C4D9B5}"/>
              </a:ext>
            </a:extLst>
          </p:cNvPr>
          <p:cNvSpPr/>
          <p:nvPr/>
        </p:nvSpPr>
        <p:spPr>
          <a:xfrm>
            <a:off x="2771800" y="2060848"/>
            <a:ext cx="996062" cy="3431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628BC084-93A2-BC66-E648-B9A33B9A2649}"/>
              </a:ext>
            </a:extLst>
          </p:cNvPr>
          <p:cNvPicPr>
            <a:picLocks noChangeAspect="1"/>
          </p:cNvPicPr>
          <p:nvPr/>
        </p:nvPicPr>
        <p:blipFill>
          <a:blip r:embed="rId8"/>
          <a:stretch>
            <a:fillRect/>
          </a:stretch>
        </p:blipFill>
        <p:spPr>
          <a:xfrm>
            <a:off x="1450867" y="2415996"/>
            <a:ext cx="5966977" cy="4000847"/>
          </a:xfrm>
          <a:prstGeom prst="rect">
            <a:avLst/>
          </a:prstGeom>
        </p:spPr>
      </p:pic>
      <p:sp>
        <p:nvSpPr>
          <p:cNvPr id="11" name="Ovale 10">
            <a:extLst>
              <a:ext uri="{FF2B5EF4-FFF2-40B4-BE49-F238E27FC236}">
                <a16:creationId xmlns:a16="http://schemas.microsoft.com/office/drawing/2014/main" id="{C8F80865-D6BE-086F-13F2-D486F9963C30}"/>
              </a:ext>
            </a:extLst>
          </p:cNvPr>
          <p:cNvSpPr/>
          <p:nvPr/>
        </p:nvSpPr>
        <p:spPr>
          <a:xfrm>
            <a:off x="1414137" y="5445224"/>
            <a:ext cx="996062" cy="3431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E7327F35-B09B-8C62-6770-8D74A900CBBE}"/>
              </a:ext>
            </a:extLst>
          </p:cNvPr>
          <p:cNvSpPr/>
          <p:nvPr/>
        </p:nvSpPr>
        <p:spPr>
          <a:xfrm>
            <a:off x="3851920" y="5445223"/>
            <a:ext cx="2088232" cy="3431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5101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6E8E-80F9-5F17-9025-FDD2E1AF823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A4A7E4C-B6C4-97F1-5329-9FC25148DD49}"/>
              </a:ext>
            </a:extLst>
          </p:cNvPr>
          <p:cNvGraphicFramePr/>
          <p:nvPr>
            <p:extLst>
              <p:ext uri="{D42A27DB-BD31-4B8C-83A1-F6EECF244321}">
                <p14:modId xmlns:p14="http://schemas.microsoft.com/office/powerpoint/2010/main" val="241115975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E0507DF-6FCC-8464-53BF-BD62ECD4EDF5}"/>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1D7D91B-2FA8-1995-B68C-9497C4568E02}"/>
              </a:ext>
            </a:extLst>
          </p:cNvPr>
          <p:cNvSpPr txBox="1"/>
          <p:nvPr/>
        </p:nvSpPr>
        <p:spPr>
          <a:xfrm>
            <a:off x="2051720" y="1268760"/>
            <a:ext cx="4572000" cy="1477328"/>
          </a:xfrm>
          <a:prstGeom prst="rect">
            <a:avLst/>
          </a:prstGeom>
          <a:solidFill>
            <a:schemeClr val="accent1"/>
          </a:solidFill>
        </p:spPr>
        <p:txBody>
          <a:bodyPr wrap="square">
            <a:spAutoFit/>
          </a:bodyPr>
          <a:lstStyle/>
          <a:p>
            <a:pPr algn="l">
              <a:buNone/>
            </a:pPr>
            <a:r>
              <a:rPr lang="en-US" b="1" i="0" dirty="0">
                <a:solidFill>
                  <a:schemeClr val="bg1"/>
                </a:solidFill>
                <a:effectLst/>
                <a:latin typeface="Udemy Sans"/>
              </a:rPr>
              <a:t>Cron</a:t>
            </a:r>
            <a:r>
              <a:rPr lang="en-US" dirty="0">
                <a:solidFill>
                  <a:schemeClr val="bg1"/>
                </a:solidFill>
                <a:latin typeface="Udemy Sans"/>
              </a:rPr>
              <a:t> is</a:t>
            </a:r>
            <a:r>
              <a:rPr lang="en-US" b="0" i="0" dirty="0">
                <a:solidFill>
                  <a:schemeClr val="bg1"/>
                </a:solidFill>
                <a:effectLst/>
                <a:latin typeface="Udemy Sans"/>
              </a:rPr>
              <a:t> is one of the most useful utilities when it comes to Linux administration.</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It allows you to schedule commands or tasks also known as </a:t>
            </a:r>
            <a:r>
              <a:rPr lang="en-US" b="0" i="0" dirty="0" err="1">
                <a:solidFill>
                  <a:schemeClr val="bg1"/>
                </a:solidFill>
                <a:effectLst/>
                <a:latin typeface="Udemy Sans"/>
              </a:rPr>
              <a:t>cron</a:t>
            </a:r>
            <a:r>
              <a:rPr lang="en-US" b="0" i="0" dirty="0">
                <a:solidFill>
                  <a:schemeClr val="bg1"/>
                </a:solidFill>
                <a:effectLst/>
                <a:latin typeface="Udemy Sans"/>
              </a:rPr>
              <a:t> jobs at a specific time.</a:t>
            </a:r>
          </a:p>
        </p:txBody>
      </p:sp>
      <p:sp>
        <p:nvSpPr>
          <p:cNvPr id="9" name="CasellaDiTesto 8">
            <a:extLst>
              <a:ext uri="{FF2B5EF4-FFF2-40B4-BE49-F238E27FC236}">
                <a16:creationId xmlns:a16="http://schemas.microsoft.com/office/drawing/2014/main" id="{7F47901B-5451-4066-8206-11EFD7B021FB}"/>
              </a:ext>
            </a:extLst>
          </p:cNvPr>
          <p:cNvSpPr txBox="1"/>
          <p:nvPr/>
        </p:nvSpPr>
        <p:spPr>
          <a:xfrm>
            <a:off x="2031177" y="2996952"/>
            <a:ext cx="457200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Cron runs as a daemon and is used to automate repetitive tasks like backups, monitoring disk space usage, updating the system with the latest application versions, sending e-mails, rotating logs and so on.</a:t>
            </a:r>
          </a:p>
        </p:txBody>
      </p:sp>
      <p:sp>
        <p:nvSpPr>
          <p:cNvPr id="11" name="CasellaDiTesto 10">
            <a:extLst>
              <a:ext uri="{FF2B5EF4-FFF2-40B4-BE49-F238E27FC236}">
                <a16:creationId xmlns:a16="http://schemas.microsoft.com/office/drawing/2014/main" id="{DA463ADF-D6D1-D089-B7A1-DB21B8535A6C}"/>
              </a:ext>
            </a:extLst>
          </p:cNvPr>
          <p:cNvSpPr txBox="1"/>
          <p:nvPr/>
        </p:nvSpPr>
        <p:spPr>
          <a:xfrm>
            <a:off x="1213356" y="4653136"/>
            <a:ext cx="6717288" cy="1754326"/>
          </a:xfrm>
          <a:prstGeom prst="rect">
            <a:avLst/>
          </a:prstGeom>
          <a:solidFill>
            <a:schemeClr val="accent1"/>
          </a:solidFill>
        </p:spPr>
        <p:txBody>
          <a:bodyPr wrap="square">
            <a:spAutoFit/>
          </a:bodyPr>
          <a:lstStyle/>
          <a:p>
            <a:r>
              <a:rPr lang="en-US" b="0" i="0" dirty="0">
                <a:solidFill>
                  <a:schemeClr val="bg1"/>
                </a:solidFill>
                <a:effectLst/>
                <a:latin typeface="Udemy Sans"/>
              </a:rPr>
              <a:t>The word crontab has three different meanings:</a:t>
            </a:r>
          </a:p>
          <a:p>
            <a:r>
              <a:rPr lang="en-US" dirty="0">
                <a:solidFill>
                  <a:schemeClr val="bg1"/>
                </a:solidFill>
                <a:latin typeface="Udemy Sans"/>
              </a:rPr>
              <a:t>1- is the text file that contains the user's </a:t>
            </a:r>
            <a:r>
              <a:rPr lang="en-US" dirty="0" err="1">
                <a:solidFill>
                  <a:schemeClr val="bg1"/>
                </a:solidFill>
                <a:latin typeface="Udemy Sans"/>
              </a:rPr>
              <a:t>cron</a:t>
            </a:r>
            <a:r>
              <a:rPr lang="en-US" dirty="0">
                <a:solidFill>
                  <a:schemeClr val="bg1"/>
                </a:solidFill>
                <a:latin typeface="Udemy Sans"/>
              </a:rPr>
              <a:t> jobs</a:t>
            </a:r>
          </a:p>
          <a:p>
            <a:r>
              <a:rPr lang="en-US" dirty="0">
                <a:solidFill>
                  <a:schemeClr val="bg1"/>
                </a:solidFill>
                <a:latin typeface="Udemy Sans"/>
              </a:rPr>
              <a:t>2- is the command called crontab used to manage the crontab files</a:t>
            </a:r>
          </a:p>
          <a:p>
            <a:r>
              <a:rPr lang="en-US" dirty="0">
                <a:solidFill>
                  <a:schemeClr val="bg1"/>
                </a:solidFill>
                <a:latin typeface="Udemy Sans"/>
              </a:rPr>
              <a:t>3- is the configuration file for the system wide </a:t>
            </a:r>
            <a:r>
              <a:rPr lang="en-US" dirty="0" err="1">
                <a:solidFill>
                  <a:schemeClr val="bg1"/>
                </a:solidFill>
                <a:latin typeface="Udemy Sans"/>
              </a:rPr>
              <a:t>cron</a:t>
            </a:r>
            <a:r>
              <a:rPr lang="en-US" dirty="0">
                <a:solidFill>
                  <a:schemeClr val="bg1"/>
                </a:solidFill>
                <a:latin typeface="Udemy Sans"/>
              </a:rPr>
              <a:t> jobs</a:t>
            </a:r>
          </a:p>
          <a:p>
            <a:endParaRPr lang="en-US" dirty="0">
              <a:solidFill>
                <a:schemeClr val="bg1"/>
              </a:solidFill>
              <a:latin typeface="Udemy Sans"/>
            </a:endParaRPr>
          </a:p>
          <a:p>
            <a:r>
              <a:rPr lang="en-US" dirty="0">
                <a:solidFill>
                  <a:schemeClr val="bg1"/>
                </a:solidFill>
                <a:latin typeface="Udemy Sans"/>
              </a:rPr>
              <a:t>LET CHECK IT !!!!</a:t>
            </a:r>
            <a:endParaRPr lang="it-IT" dirty="0">
              <a:solidFill>
                <a:schemeClr val="bg1"/>
              </a:solidFill>
            </a:endParaRPr>
          </a:p>
        </p:txBody>
      </p:sp>
    </p:spTree>
    <p:extLst>
      <p:ext uri="{BB962C8B-B14F-4D97-AF65-F5344CB8AC3E}">
        <p14:creationId xmlns:p14="http://schemas.microsoft.com/office/powerpoint/2010/main" val="16174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7DC89-2005-5681-D1A3-30D757CA5DC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3B7A683-BF50-C191-1A81-E522E31BFCDA}"/>
              </a:ext>
            </a:extLst>
          </p:cNvPr>
          <p:cNvGraphicFramePr/>
          <p:nvPr>
            <p:extLst>
              <p:ext uri="{D42A27DB-BD31-4B8C-83A1-F6EECF244321}">
                <p14:modId xmlns:p14="http://schemas.microsoft.com/office/powerpoint/2010/main" val="248537186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0FCCA4B-05F0-C2CE-BE22-555D86B7E363}"/>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DF06FFF1-3531-0D27-89F4-76C3BB4A3F7C}"/>
              </a:ext>
            </a:extLst>
          </p:cNvPr>
          <p:cNvSpPr txBox="1"/>
          <p:nvPr/>
        </p:nvSpPr>
        <p:spPr>
          <a:xfrm>
            <a:off x="2286000" y="908720"/>
            <a:ext cx="4572000" cy="3139321"/>
          </a:xfrm>
          <a:prstGeom prst="rect">
            <a:avLst/>
          </a:prstGeom>
          <a:solidFill>
            <a:schemeClr val="accent1"/>
          </a:solidFill>
        </p:spPr>
        <p:txBody>
          <a:bodyPr wrap="square">
            <a:spAutoFit/>
          </a:bodyPr>
          <a:lstStyle/>
          <a:p>
            <a:pPr algn="l">
              <a:buNone/>
            </a:pPr>
            <a:r>
              <a:rPr lang="en-US" i="0" dirty="0">
                <a:solidFill>
                  <a:schemeClr val="bg1"/>
                </a:solidFill>
                <a:effectLst/>
                <a:latin typeface="Udemy Sans"/>
              </a:rPr>
              <a:t>Having the name of the device file we can mount it in any directory that already exists.</a:t>
            </a:r>
          </a:p>
          <a:p>
            <a:pPr algn="l">
              <a:buNone/>
            </a:pPr>
            <a:r>
              <a:rPr lang="en-US" i="0" dirty="0">
                <a:solidFill>
                  <a:schemeClr val="bg1"/>
                </a:solidFill>
                <a:effectLst/>
                <a:latin typeface="Udemy Sans"/>
              </a:rPr>
              <a:t>I'm creating a new directory on the desktop</a:t>
            </a:r>
          </a:p>
          <a:p>
            <a:pPr algn="l">
              <a:buNone/>
            </a:pPr>
            <a:endParaRPr lang="en-US" dirty="0">
              <a:solidFill>
                <a:schemeClr val="bg1"/>
              </a:solidFill>
              <a:latin typeface="Udemy Sans"/>
            </a:endParaRPr>
          </a:p>
          <a:p>
            <a:pPr algn="l">
              <a:buNone/>
            </a:pPr>
            <a:r>
              <a:rPr lang="en-US" b="1" i="0" dirty="0" err="1">
                <a:solidFill>
                  <a:schemeClr val="bg1"/>
                </a:solidFill>
                <a:effectLst/>
                <a:latin typeface="Udemy Sans"/>
              </a:rPr>
              <a:t>mkdir</a:t>
            </a:r>
            <a:r>
              <a:rPr lang="en-US" b="1" i="0" dirty="0">
                <a:solidFill>
                  <a:schemeClr val="bg1"/>
                </a:solidFill>
                <a:effectLst/>
                <a:latin typeface="Udemy Sans"/>
              </a:rPr>
              <a:t> /home/student/Desktop/USB.</a:t>
            </a:r>
          </a:p>
          <a:p>
            <a:pPr algn="l">
              <a:buNone/>
            </a:pPr>
            <a:endParaRPr lang="en-US" i="0" dirty="0">
              <a:solidFill>
                <a:schemeClr val="bg1"/>
              </a:solidFill>
              <a:effectLst/>
              <a:latin typeface="Udemy Sans"/>
            </a:endParaRPr>
          </a:p>
          <a:p>
            <a:pPr algn="l">
              <a:buNone/>
            </a:pPr>
            <a:r>
              <a:rPr lang="en-US" i="0" dirty="0">
                <a:solidFill>
                  <a:schemeClr val="bg1"/>
                </a:solidFill>
                <a:effectLst/>
                <a:latin typeface="Udemy Sans"/>
              </a:rPr>
              <a:t>This is the directory and I'm running the mount command.</a:t>
            </a:r>
          </a:p>
          <a:p>
            <a:pPr algn="l">
              <a:buNone/>
            </a:pPr>
            <a:endParaRPr lang="en-US" i="0" dirty="0">
              <a:solidFill>
                <a:schemeClr val="bg1"/>
              </a:solidFill>
              <a:effectLst/>
              <a:latin typeface="Udemy Sans"/>
            </a:endParaRPr>
          </a:p>
          <a:p>
            <a:pPr algn="l"/>
            <a:r>
              <a:rPr lang="en-US" i="0" dirty="0">
                <a:solidFill>
                  <a:schemeClr val="bg1"/>
                </a:solidFill>
                <a:effectLst/>
                <a:latin typeface="Udemy Sans"/>
              </a:rPr>
              <a:t>Note that only root can mount partitions using the mount command</a:t>
            </a:r>
          </a:p>
        </p:txBody>
      </p:sp>
      <p:pic>
        <p:nvPicPr>
          <p:cNvPr id="6" name="Immagine 5">
            <a:extLst>
              <a:ext uri="{FF2B5EF4-FFF2-40B4-BE49-F238E27FC236}">
                <a16:creationId xmlns:a16="http://schemas.microsoft.com/office/drawing/2014/main" id="{B8772AA0-71D4-145D-08BD-A5B1E96A1254}"/>
              </a:ext>
            </a:extLst>
          </p:cNvPr>
          <p:cNvPicPr>
            <a:picLocks noChangeAspect="1"/>
          </p:cNvPicPr>
          <p:nvPr/>
        </p:nvPicPr>
        <p:blipFill>
          <a:blip r:embed="rId7"/>
          <a:stretch>
            <a:fillRect/>
          </a:stretch>
        </p:blipFill>
        <p:spPr>
          <a:xfrm>
            <a:off x="1256815" y="903076"/>
            <a:ext cx="6394758" cy="5046204"/>
          </a:xfrm>
          <a:prstGeom prst="rect">
            <a:avLst/>
          </a:prstGeom>
        </p:spPr>
      </p:pic>
      <p:sp>
        <p:nvSpPr>
          <p:cNvPr id="7" name="Ovale 6">
            <a:extLst>
              <a:ext uri="{FF2B5EF4-FFF2-40B4-BE49-F238E27FC236}">
                <a16:creationId xmlns:a16="http://schemas.microsoft.com/office/drawing/2014/main" id="{4D626837-9567-695A-9613-3164A8577134}"/>
              </a:ext>
            </a:extLst>
          </p:cNvPr>
          <p:cNvSpPr/>
          <p:nvPr/>
        </p:nvSpPr>
        <p:spPr>
          <a:xfrm>
            <a:off x="2798010" y="1268760"/>
            <a:ext cx="331236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576FE557-0BDD-026D-D8D5-2B2754102447}"/>
              </a:ext>
            </a:extLst>
          </p:cNvPr>
          <p:cNvSpPr/>
          <p:nvPr/>
        </p:nvSpPr>
        <p:spPr>
          <a:xfrm>
            <a:off x="2808050" y="1628800"/>
            <a:ext cx="4561960"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4C72D4CE-F382-D50E-4E94-7AAA0694218F}"/>
              </a:ext>
            </a:extLst>
          </p:cNvPr>
          <p:cNvSpPr/>
          <p:nvPr/>
        </p:nvSpPr>
        <p:spPr>
          <a:xfrm>
            <a:off x="2798010" y="2095672"/>
            <a:ext cx="2043598" cy="2796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AED13AA0-1ECC-C126-7652-7F3B0E74FB47}"/>
              </a:ext>
            </a:extLst>
          </p:cNvPr>
          <p:cNvSpPr txBox="1"/>
          <p:nvPr/>
        </p:nvSpPr>
        <p:spPr>
          <a:xfrm>
            <a:off x="2286000" y="1582341"/>
            <a:ext cx="4572000" cy="313932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Note that you can mount the same physical device in different places; in this example, the USB stick is mounted on both /media and on the desktop.</a:t>
            </a:r>
          </a:p>
          <a:p>
            <a:pPr algn="l">
              <a:buNone/>
            </a:pPr>
            <a:r>
              <a:rPr lang="en-US" b="0" i="0" u="sng" dirty="0">
                <a:solidFill>
                  <a:schemeClr val="bg1"/>
                </a:solidFill>
                <a:effectLst/>
                <a:latin typeface="Udemy Sans"/>
              </a:rPr>
              <a:t>It's mounted on two different directories.</a:t>
            </a:r>
          </a:p>
          <a:p>
            <a:pPr algn="l">
              <a:buNone/>
            </a:pPr>
            <a:r>
              <a:rPr lang="en-US" b="0" i="0" dirty="0">
                <a:solidFill>
                  <a:schemeClr val="bg1"/>
                </a:solidFill>
                <a:effectLst/>
                <a:latin typeface="Udemy Sans"/>
              </a:rPr>
              <a:t>The mount command will auto-detect the filesystem type. However, some filesystems are not automatically recognized and the need to be explicitly specified. Use the -t option to specify the filesystem</a:t>
            </a:r>
          </a:p>
          <a:p>
            <a:pPr algn="l"/>
            <a:r>
              <a:rPr lang="en-US" b="0" i="0" dirty="0">
                <a:solidFill>
                  <a:schemeClr val="bg1"/>
                </a:solidFill>
                <a:effectLst/>
                <a:latin typeface="Udemy Sans"/>
              </a:rPr>
              <a:t>type, like this:</a:t>
            </a:r>
          </a:p>
        </p:txBody>
      </p:sp>
      <p:pic>
        <p:nvPicPr>
          <p:cNvPr id="14" name="Immagine 13">
            <a:extLst>
              <a:ext uri="{FF2B5EF4-FFF2-40B4-BE49-F238E27FC236}">
                <a16:creationId xmlns:a16="http://schemas.microsoft.com/office/drawing/2014/main" id="{CAADBABF-84BD-BD4F-DD2C-6C707AE2EE52}"/>
              </a:ext>
            </a:extLst>
          </p:cNvPr>
          <p:cNvPicPr>
            <a:picLocks noChangeAspect="1"/>
          </p:cNvPicPr>
          <p:nvPr/>
        </p:nvPicPr>
        <p:blipFill>
          <a:blip r:embed="rId8"/>
          <a:stretch>
            <a:fillRect/>
          </a:stretch>
        </p:blipFill>
        <p:spPr>
          <a:xfrm>
            <a:off x="696717" y="4789314"/>
            <a:ext cx="7521592" cy="1127858"/>
          </a:xfrm>
          <a:prstGeom prst="rect">
            <a:avLst/>
          </a:prstGeom>
        </p:spPr>
      </p:pic>
      <p:sp>
        <p:nvSpPr>
          <p:cNvPr id="15" name="Ovale 14">
            <a:extLst>
              <a:ext uri="{FF2B5EF4-FFF2-40B4-BE49-F238E27FC236}">
                <a16:creationId xmlns:a16="http://schemas.microsoft.com/office/drawing/2014/main" id="{860C2BDA-47F6-BF77-E0D9-467B20646E3F}"/>
              </a:ext>
            </a:extLst>
          </p:cNvPr>
          <p:cNvSpPr/>
          <p:nvPr/>
        </p:nvSpPr>
        <p:spPr>
          <a:xfrm>
            <a:off x="3059832" y="5084851"/>
            <a:ext cx="720080" cy="3682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2281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2"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8A5ED-DB07-7FE8-381E-6472E185C0C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3E57980-1307-4D28-8E03-794F5FBDC8DB}"/>
              </a:ext>
            </a:extLst>
          </p:cNvPr>
          <p:cNvGraphicFramePr/>
          <p:nvPr>
            <p:extLst>
              <p:ext uri="{D42A27DB-BD31-4B8C-83A1-F6EECF244321}">
                <p14:modId xmlns:p14="http://schemas.microsoft.com/office/powerpoint/2010/main" val="247483611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345019F-8EB6-6B9D-3EF6-E9C84510A04D}"/>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E1B5241-9F21-6CC9-E8E0-C5645FB8D2E2}"/>
              </a:ext>
            </a:extLst>
          </p:cNvPr>
          <p:cNvSpPr txBox="1"/>
          <p:nvPr/>
        </p:nvSpPr>
        <p:spPr>
          <a:xfrm>
            <a:off x="1673932" y="844465"/>
            <a:ext cx="5796136" cy="646331"/>
          </a:xfrm>
          <a:prstGeom prst="rect">
            <a:avLst/>
          </a:prstGeom>
          <a:solidFill>
            <a:schemeClr val="accent1"/>
          </a:solidFill>
        </p:spPr>
        <p:txBody>
          <a:bodyPr wrap="square">
            <a:spAutoFit/>
          </a:bodyPr>
          <a:lstStyle/>
          <a:p>
            <a:r>
              <a:rPr lang="en-US" b="0" i="0" dirty="0">
                <a:solidFill>
                  <a:schemeClr val="bg1"/>
                </a:solidFill>
                <a:effectLst/>
                <a:latin typeface="Udemy Sans"/>
              </a:rPr>
              <a:t>When you want to unmount a disc or a partition, run the </a:t>
            </a:r>
            <a:r>
              <a:rPr lang="en-US" b="0" i="0" dirty="0" err="1">
                <a:solidFill>
                  <a:schemeClr val="bg1"/>
                </a:solidFill>
                <a:effectLst/>
                <a:latin typeface="Udemy Sans"/>
              </a:rPr>
              <a:t>umount</a:t>
            </a:r>
            <a:r>
              <a:rPr lang="en-US" b="0" i="0" dirty="0">
                <a:solidFill>
                  <a:schemeClr val="bg1"/>
                </a:solidFill>
                <a:effectLst/>
                <a:latin typeface="Udemy Sans"/>
              </a:rPr>
              <a:t> command and the mount point.</a:t>
            </a:r>
            <a:endParaRPr lang="it-IT" dirty="0">
              <a:solidFill>
                <a:schemeClr val="bg1"/>
              </a:solidFill>
            </a:endParaRPr>
          </a:p>
        </p:txBody>
      </p:sp>
      <p:pic>
        <p:nvPicPr>
          <p:cNvPr id="7" name="Immagine 6">
            <a:extLst>
              <a:ext uri="{FF2B5EF4-FFF2-40B4-BE49-F238E27FC236}">
                <a16:creationId xmlns:a16="http://schemas.microsoft.com/office/drawing/2014/main" id="{5519F045-D2D1-4333-D5B4-9FA5F860B899}"/>
              </a:ext>
            </a:extLst>
          </p:cNvPr>
          <p:cNvPicPr>
            <a:picLocks noChangeAspect="1"/>
          </p:cNvPicPr>
          <p:nvPr/>
        </p:nvPicPr>
        <p:blipFill>
          <a:blip r:embed="rId7"/>
          <a:stretch>
            <a:fillRect/>
          </a:stretch>
        </p:blipFill>
        <p:spPr>
          <a:xfrm>
            <a:off x="1349376" y="1593552"/>
            <a:ext cx="6416596" cy="4419983"/>
          </a:xfrm>
          <a:prstGeom prst="rect">
            <a:avLst/>
          </a:prstGeom>
        </p:spPr>
      </p:pic>
      <p:sp>
        <p:nvSpPr>
          <p:cNvPr id="9" name="Ovale 8">
            <a:extLst>
              <a:ext uri="{FF2B5EF4-FFF2-40B4-BE49-F238E27FC236}">
                <a16:creationId xmlns:a16="http://schemas.microsoft.com/office/drawing/2014/main" id="{BC4B7813-2C83-2B31-5C01-77528A92E528}"/>
              </a:ext>
            </a:extLst>
          </p:cNvPr>
          <p:cNvSpPr/>
          <p:nvPr/>
        </p:nvSpPr>
        <p:spPr>
          <a:xfrm>
            <a:off x="2699792" y="1916832"/>
            <a:ext cx="3528392" cy="3491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1FA1B2D0-A3E9-DA71-C315-E6105B84BE4C}"/>
              </a:ext>
            </a:extLst>
          </p:cNvPr>
          <p:cNvSpPr txBox="1"/>
          <p:nvPr/>
        </p:nvSpPr>
        <p:spPr>
          <a:xfrm>
            <a:off x="2286000" y="2274838"/>
            <a:ext cx="4572000" cy="2308324"/>
          </a:xfrm>
          <a:prstGeom prst="rect">
            <a:avLst/>
          </a:prstGeom>
          <a:solidFill>
            <a:schemeClr val="accent1"/>
          </a:solidFill>
        </p:spPr>
        <p:txBody>
          <a:bodyPr wrap="square">
            <a:spAutoFit/>
          </a:bodyPr>
          <a:lstStyle/>
          <a:p>
            <a:pPr algn="l">
              <a:buNone/>
            </a:pPr>
            <a:r>
              <a:rPr lang="en-US" dirty="0">
                <a:solidFill>
                  <a:schemeClr val="bg1"/>
                </a:solidFill>
                <a:latin typeface="Udemy Sans"/>
              </a:rPr>
              <a:t>Y</a:t>
            </a:r>
            <a:r>
              <a:rPr lang="en-US" b="0" i="0" dirty="0">
                <a:solidFill>
                  <a:schemeClr val="bg1"/>
                </a:solidFill>
                <a:effectLst/>
                <a:latin typeface="Udemy Sans"/>
              </a:rPr>
              <a:t>ou are allowed to unmount partitions only if they are not used; so close any open files</a:t>
            </a:r>
          </a:p>
          <a:p>
            <a:pPr algn="l">
              <a:buNone/>
            </a:pPr>
            <a:r>
              <a:rPr lang="en-US" b="0" i="0" dirty="0">
                <a:solidFill>
                  <a:schemeClr val="bg1"/>
                </a:solidFill>
                <a:effectLst/>
                <a:latin typeface="Udemy Sans"/>
              </a:rPr>
              <a:t>or directories on that partition.</a:t>
            </a:r>
          </a:p>
          <a:p>
            <a:pPr algn="l">
              <a:buNone/>
            </a:pPr>
            <a:endParaRPr lang="en-US" b="0" i="0" dirty="0">
              <a:solidFill>
                <a:schemeClr val="bg1"/>
              </a:solidFill>
              <a:effectLst/>
              <a:latin typeface="Udemy Sans"/>
            </a:endParaRPr>
          </a:p>
          <a:p>
            <a:pPr algn="l">
              <a:buNone/>
            </a:pPr>
            <a:r>
              <a:rPr lang="en-US" b="0" i="0" u="sng" dirty="0">
                <a:solidFill>
                  <a:schemeClr val="bg1"/>
                </a:solidFill>
                <a:effectLst/>
                <a:latin typeface="Udemy Sans"/>
              </a:rPr>
              <a:t>Alternatively, you could try a lazy unmount using the –</a:t>
            </a:r>
            <a:r>
              <a:rPr lang="en-US" u="sng" dirty="0">
                <a:solidFill>
                  <a:schemeClr val="bg1"/>
                </a:solidFill>
                <a:latin typeface="Udemy Sans"/>
              </a:rPr>
              <a:t>l </a:t>
            </a:r>
            <a:r>
              <a:rPr lang="en-US" b="0" i="0" u="sng" dirty="0">
                <a:solidFill>
                  <a:schemeClr val="bg1"/>
                </a:solidFill>
                <a:effectLst/>
                <a:latin typeface="Udemy Sans"/>
              </a:rPr>
              <a:t>or --- lazy option.</a:t>
            </a:r>
          </a:p>
          <a:p>
            <a:pPr algn="l"/>
            <a:r>
              <a:rPr lang="en-US" b="0" i="0" dirty="0">
                <a:solidFill>
                  <a:schemeClr val="bg1"/>
                </a:solidFill>
                <a:effectLst/>
                <a:latin typeface="Udemy Sans"/>
              </a:rPr>
              <a:t>It will unmount a busy file system as soon as it's not busy anymore.</a:t>
            </a:r>
          </a:p>
        </p:txBody>
      </p:sp>
      <p:sp>
        <p:nvSpPr>
          <p:cNvPr id="13" name="CasellaDiTesto 12">
            <a:extLst>
              <a:ext uri="{FF2B5EF4-FFF2-40B4-BE49-F238E27FC236}">
                <a16:creationId xmlns:a16="http://schemas.microsoft.com/office/drawing/2014/main" id="{DE94A5CF-265E-8717-E5D6-7723E7F09866}"/>
              </a:ext>
            </a:extLst>
          </p:cNvPr>
          <p:cNvSpPr txBox="1"/>
          <p:nvPr/>
        </p:nvSpPr>
        <p:spPr>
          <a:xfrm>
            <a:off x="1108453" y="4797152"/>
            <a:ext cx="6927094"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specify other additional options, use the -o option. </a:t>
            </a:r>
            <a:r>
              <a:rPr lang="en-US" dirty="0">
                <a:solidFill>
                  <a:schemeClr val="bg1"/>
                </a:solidFill>
                <a:latin typeface="Udemy Sans"/>
              </a:rPr>
              <a:t>Let doing  an example….</a:t>
            </a:r>
            <a:endParaRPr lang="en-US" b="0" i="0" dirty="0">
              <a:solidFill>
                <a:schemeClr val="bg1"/>
              </a:solidFill>
              <a:effectLst/>
              <a:latin typeface="Udemy Sans"/>
            </a:endParaRPr>
          </a:p>
          <a:p>
            <a:pPr algn="l">
              <a:buNone/>
            </a:pPr>
            <a:r>
              <a:rPr lang="en-US" b="0" i="0" dirty="0">
                <a:solidFill>
                  <a:schemeClr val="bg1"/>
                </a:solidFill>
                <a:effectLst/>
                <a:latin typeface="Udemy Sans"/>
              </a:rPr>
              <a:t> </a:t>
            </a:r>
          </a:p>
        </p:txBody>
      </p:sp>
      <p:pic>
        <p:nvPicPr>
          <p:cNvPr id="15" name="Immagine 14">
            <a:extLst>
              <a:ext uri="{FF2B5EF4-FFF2-40B4-BE49-F238E27FC236}">
                <a16:creationId xmlns:a16="http://schemas.microsoft.com/office/drawing/2014/main" id="{9B2ED7F0-E989-2757-7206-DAAAF1B1C18B}"/>
              </a:ext>
            </a:extLst>
          </p:cNvPr>
          <p:cNvPicPr>
            <a:picLocks noChangeAspect="1"/>
          </p:cNvPicPr>
          <p:nvPr/>
        </p:nvPicPr>
        <p:blipFill>
          <a:blip r:embed="rId8"/>
          <a:stretch>
            <a:fillRect/>
          </a:stretch>
        </p:blipFill>
        <p:spPr>
          <a:xfrm>
            <a:off x="467544" y="493903"/>
            <a:ext cx="8542760" cy="4435224"/>
          </a:xfrm>
          <a:prstGeom prst="rect">
            <a:avLst/>
          </a:prstGeom>
        </p:spPr>
      </p:pic>
      <p:sp>
        <p:nvSpPr>
          <p:cNvPr id="16" name="Ovale 15">
            <a:extLst>
              <a:ext uri="{FF2B5EF4-FFF2-40B4-BE49-F238E27FC236}">
                <a16:creationId xmlns:a16="http://schemas.microsoft.com/office/drawing/2014/main" id="{FB7FBD77-AD5E-1F59-C4D3-E4DB61977A2A}"/>
              </a:ext>
            </a:extLst>
          </p:cNvPr>
          <p:cNvSpPr/>
          <p:nvPr/>
        </p:nvSpPr>
        <p:spPr>
          <a:xfrm>
            <a:off x="1979712" y="837851"/>
            <a:ext cx="4392488" cy="292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B114AE46-5A20-F9AC-59ED-635FF692CCE1}"/>
              </a:ext>
            </a:extLst>
          </p:cNvPr>
          <p:cNvSpPr/>
          <p:nvPr/>
        </p:nvSpPr>
        <p:spPr>
          <a:xfrm>
            <a:off x="3759412" y="1248060"/>
            <a:ext cx="999728" cy="1666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021BB953-6C61-2B34-C5B9-375A254F153E}"/>
              </a:ext>
            </a:extLst>
          </p:cNvPr>
          <p:cNvSpPr/>
          <p:nvPr/>
        </p:nvSpPr>
        <p:spPr>
          <a:xfrm>
            <a:off x="1979422" y="1371140"/>
            <a:ext cx="3173713" cy="292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E39AB711-FA94-817C-88E5-9136303D89D9}"/>
              </a:ext>
            </a:extLst>
          </p:cNvPr>
          <p:cNvSpPr/>
          <p:nvPr/>
        </p:nvSpPr>
        <p:spPr>
          <a:xfrm>
            <a:off x="1979421" y="1702842"/>
            <a:ext cx="4572000" cy="292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D4D43F1C-01D5-D4F8-81D9-EE853A1CDF9D}"/>
              </a:ext>
            </a:extLst>
          </p:cNvPr>
          <p:cNvPicPr>
            <a:picLocks noChangeAspect="1"/>
          </p:cNvPicPr>
          <p:nvPr/>
        </p:nvPicPr>
        <p:blipFill>
          <a:blip r:embed="rId9"/>
          <a:srcRect l="2" r="-4230" b="15119"/>
          <a:stretch/>
        </p:blipFill>
        <p:spPr>
          <a:xfrm>
            <a:off x="473338" y="2135849"/>
            <a:ext cx="8671875" cy="409217"/>
          </a:xfrm>
          <a:prstGeom prst="rect">
            <a:avLst/>
          </a:prstGeom>
        </p:spPr>
      </p:pic>
      <p:sp>
        <p:nvSpPr>
          <p:cNvPr id="22" name="Ovale 21">
            <a:extLst>
              <a:ext uri="{FF2B5EF4-FFF2-40B4-BE49-F238E27FC236}">
                <a16:creationId xmlns:a16="http://schemas.microsoft.com/office/drawing/2014/main" id="{90002384-08A2-4D51-BC9D-AB84E91AF2BA}"/>
              </a:ext>
            </a:extLst>
          </p:cNvPr>
          <p:cNvSpPr/>
          <p:nvPr/>
        </p:nvSpPr>
        <p:spPr>
          <a:xfrm>
            <a:off x="1455460" y="2081459"/>
            <a:ext cx="1676380" cy="1933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D2E65171-BDB6-C02C-B786-DA2D9C65F71A}"/>
              </a:ext>
            </a:extLst>
          </p:cNvPr>
          <p:cNvSpPr/>
          <p:nvPr/>
        </p:nvSpPr>
        <p:spPr>
          <a:xfrm>
            <a:off x="707645" y="2242684"/>
            <a:ext cx="372156" cy="3023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830E6A46-779A-FF29-6089-1CD5A3F8252C}"/>
              </a:ext>
            </a:extLst>
          </p:cNvPr>
          <p:cNvSpPr/>
          <p:nvPr/>
        </p:nvSpPr>
        <p:spPr>
          <a:xfrm>
            <a:off x="3195641" y="2270595"/>
            <a:ext cx="411548" cy="1565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CD2A267F-3876-5ACB-69A7-43B0E07EE277}"/>
              </a:ext>
            </a:extLst>
          </p:cNvPr>
          <p:cNvSpPr txBox="1"/>
          <p:nvPr/>
        </p:nvSpPr>
        <p:spPr>
          <a:xfrm>
            <a:off x="2420788" y="2538060"/>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realized that by mistake you have mounted it read only you can remount it with other options like this:</a:t>
            </a:r>
          </a:p>
        </p:txBody>
      </p:sp>
      <p:pic>
        <p:nvPicPr>
          <p:cNvPr id="28" name="Immagine 27">
            <a:extLst>
              <a:ext uri="{FF2B5EF4-FFF2-40B4-BE49-F238E27FC236}">
                <a16:creationId xmlns:a16="http://schemas.microsoft.com/office/drawing/2014/main" id="{CDCA87E0-0809-A13F-7AAB-CE06D4BCCCB8}"/>
              </a:ext>
            </a:extLst>
          </p:cNvPr>
          <p:cNvPicPr>
            <a:picLocks noChangeAspect="1"/>
          </p:cNvPicPr>
          <p:nvPr/>
        </p:nvPicPr>
        <p:blipFill>
          <a:blip r:embed="rId10"/>
          <a:stretch>
            <a:fillRect/>
          </a:stretch>
        </p:blipFill>
        <p:spPr>
          <a:xfrm>
            <a:off x="467544" y="3581084"/>
            <a:ext cx="6340389" cy="274344"/>
          </a:xfrm>
          <a:prstGeom prst="rect">
            <a:avLst/>
          </a:prstGeom>
        </p:spPr>
      </p:pic>
      <p:sp>
        <p:nvSpPr>
          <p:cNvPr id="29" name="Ovale 28">
            <a:extLst>
              <a:ext uri="{FF2B5EF4-FFF2-40B4-BE49-F238E27FC236}">
                <a16:creationId xmlns:a16="http://schemas.microsoft.com/office/drawing/2014/main" id="{3C2276BC-998D-BFD2-AAFD-2A83E2265928}"/>
              </a:ext>
            </a:extLst>
          </p:cNvPr>
          <p:cNvSpPr/>
          <p:nvPr/>
        </p:nvSpPr>
        <p:spPr>
          <a:xfrm>
            <a:off x="1979420" y="3493234"/>
            <a:ext cx="5786551" cy="292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4955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6" grpId="0" animBg="1"/>
      <p:bldP spid="17" grpId="0" animBg="1"/>
      <p:bldP spid="18" grpId="0" animBg="1"/>
      <p:bldP spid="19" grpId="0" animBg="1"/>
      <p:bldP spid="22" grpId="0" animBg="1"/>
      <p:bldP spid="23" grpId="0" animBg="1"/>
      <p:bldP spid="24" grpId="0" animBg="1"/>
      <p:bldP spid="26"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79D2-9086-9C72-DAFC-706502BC349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F17D639-9720-4597-1743-16A895DA2626}"/>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875EF48-9AAE-9BA6-564E-510FDEDED9E6}"/>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EAFC099-0B08-F961-1BE9-C1AD6D26C1DD}"/>
              </a:ext>
            </a:extLst>
          </p:cNvPr>
          <p:cNvSpPr txBox="1"/>
          <p:nvPr/>
        </p:nvSpPr>
        <p:spPr>
          <a:xfrm>
            <a:off x="2271674" y="980728"/>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see how to </a:t>
            </a:r>
            <a:r>
              <a:rPr lang="en-US" dirty="0">
                <a:solidFill>
                  <a:schemeClr val="bg1"/>
                </a:solidFill>
                <a:latin typeface="Udemy Sans"/>
              </a:rPr>
              <a:t>mount</a:t>
            </a:r>
            <a:r>
              <a:rPr lang="en-US" b="0" i="0" dirty="0">
                <a:solidFill>
                  <a:schemeClr val="bg1"/>
                </a:solidFill>
                <a:effectLst/>
                <a:latin typeface="Udemy Sans"/>
              </a:rPr>
              <a:t> an iso file.</a:t>
            </a:r>
          </a:p>
          <a:p>
            <a:pPr algn="l">
              <a:buNone/>
            </a:pPr>
            <a:r>
              <a:rPr lang="en-US" b="0" i="0" dirty="0">
                <a:solidFill>
                  <a:schemeClr val="bg1"/>
                </a:solidFill>
                <a:effectLst/>
                <a:latin typeface="Udemy Sans"/>
              </a:rPr>
              <a:t>Many downloadable operating systems, including Windows and various Linux distributions, are distributed as ISO images. </a:t>
            </a:r>
            <a:endParaRPr lang="en-US" dirty="0">
              <a:solidFill>
                <a:schemeClr val="bg1"/>
              </a:solidFill>
              <a:latin typeface="Udemy Sans"/>
            </a:endParaRP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To mount such an image start by creating the mount point at any location you</a:t>
            </a:r>
          </a:p>
          <a:p>
            <a:pPr algn="l">
              <a:buNone/>
            </a:pPr>
            <a:r>
              <a:rPr lang="en-US" b="0" i="0" u="sng" dirty="0">
                <a:solidFill>
                  <a:schemeClr val="bg1"/>
                </a:solidFill>
                <a:effectLst/>
                <a:latin typeface="Udemy Sans"/>
              </a:rPr>
              <a:t>Want  for example </a:t>
            </a:r>
            <a:r>
              <a:rPr lang="en-US" b="0" i="0" u="sng" dirty="0" err="1">
                <a:solidFill>
                  <a:schemeClr val="bg1"/>
                </a:solidFill>
                <a:effectLst/>
                <a:latin typeface="Udemy Sans"/>
              </a:rPr>
              <a:t>mkdir</a:t>
            </a:r>
            <a:r>
              <a:rPr lang="en-US" b="0" i="0" u="sng" dirty="0">
                <a:solidFill>
                  <a:schemeClr val="bg1"/>
                </a:solidFill>
                <a:effectLst/>
                <a:latin typeface="Udemy Sans"/>
              </a:rPr>
              <a:t> ~/iso Then mount the image using the mount command and</a:t>
            </a:r>
          </a:p>
          <a:p>
            <a:pPr algn="l"/>
            <a:r>
              <a:rPr lang="en-US" b="0" i="0" dirty="0">
                <a:solidFill>
                  <a:schemeClr val="bg1"/>
                </a:solidFill>
                <a:effectLst/>
                <a:latin typeface="Udemy Sans"/>
              </a:rPr>
              <a:t>the - o loop option, like this:</a:t>
            </a:r>
          </a:p>
        </p:txBody>
      </p:sp>
      <p:pic>
        <p:nvPicPr>
          <p:cNvPr id="6" name="Immagine 5">
            <a:extLst>
              <a:ext uri="{FF2B5EF4-FFF2-40B4-BE49-F238E27FC236}">
                <a16:creationId xmlns:a16="http://schemas.microsoft.com/office/drawing/2014/main" id="{04E90F56-4AFE-1BA7-7BD6-B1346C55F977}"/>
              </a:ext>
            </a:extLst>
          </p:cNvPr>
          <p:cNvPicPr>
            <a:picLocks noChangeAspect="1"/>
          </p:cNvPicPr>
          <p:nvPr/>
        </p:nvPicPr>
        <p:blipFill>
          <a:blip r:embed="rId7"/>
          <a:stretch>
            <a:fillRect/>
          </a:stretch>
        </p:blipFill>
        <p:spPr>
          <a:xfrm>
            <a:off x="1460122" y="3994654"/>
            <a:ext cx="5791702" cy="1158340"/>
          </a:xfrm>
          <a:prstGeom prst="rect">
            <a:avLst/>
          </a:prstGeom>
        </p:spPr>
      </p:pic>
      <p:sp>
        <p:nvSpPr>
          <p:cNvPr id="7" name="Ovale 6">
            <a:extLst>
              <a:ext uri="{FF2B5EF4-FFF2-40B4-BE49-F238E27FC236}">
                <a16:creationId xmlns:a16="http://schemas.microsoft.com/office/drawing/2014/main" id="{C067511C-B711-98CA-2BFC-AD9CAAB7138B}"/>
              </a:ext>
            </a:extLst>
          </p:cNvPr>
          <p:cNvSpPr/>
          <p:nvPr/>
        </p:nvSpPr>
        <p:spPr>
          <a:xfrm>
            <a:off x="2987824" y="4487736"/>
            <a:ext cx="4536504"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2224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640D-93DB-260F-06C6-D43F6EC85EE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AC6FFDB-3196-06C3-9637-BBD5BDB9558F}"/>
              </a:ext>
            </a:extLst>
          </p:cNvPr>
          <p:cNvGraphicFramePr/>
          <p:nvPr>
            <p:extLst>
              <p:ext uri="{D42A27DB-BD31-4B8C-83A1-F6EECF244321}">
                <p14:modId xmlns:p14="http://schemas.microsoft.com/office/powerpoint/2010/main" val="186878738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3BD1731-3FEB-7AE6-5CA8-6E3A0BC80EB8}"/>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445A1129-A0F3-E8E6-9BF6-2FA4B39BA316}"/>
              </a:ext>
            </a:extLst>
          </p:cNvPr>
          <p:cNvSpPr txBox="1"/>
          <p:nvPr/>
        </p:nvSpPr>
        <p:spPr>
          <a:xfrm>
            <a:off x="2286000" y="1028343"/>
            <a:ext cx="4572000" cy="397031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 want to give you some tips about disk partitioning. You can always use the </a:t>
            </a:r>
            <a:r>
              <a:rPr lang="en-US" b="1" i="0" dirty="0" err="1">
                <a:solidFill>
                  <a:schemeClr val="bg1"/>
                </a:solidFill>
                <a:effectLst/>
                <a:latin typeface="Udemy Sans"/>
              </a:rPr>
              <a:t>fdisk</a:t>
            </a:r>
            <a:r>
              <a:rPr lang="en-US" b="0" i="0" dirty="0">
                <a:solidFill>
                  <a:schemeClr val="bg1"/>
                </a:solidFill>
                <a:effectLst/>
                <a:latin typeface="Udemy Sans"/>
              </a:rPr>
              <a:t> command, which is the standard utility used to manage disks and partitions.</a:t>
            </a:r>
          </a:p>
          <a:p>
            <a:pPr algn="l">
              <a:buNone/>
            </a:pPr>
            <a:r>
              <a:rPr lang="en-US" b="0" i="0" dirty="0">
                <a:solidFill>
                  <a:schemeClr val="bg1"/>
                </a:solidFill>
                <a:effectLst/>
                <a:latin typeface="Udemy Sans"/>
              </a:rPr>
              <a:t>However, at least for beginners, this is not the easiest task. You can get in lots of troubles and the risk of losing data is huge.</a:t>
            </a:r>
          </a:p>
          <a:p>
            <a:pPr algn="l">
              <a:buNone/>
            </a:pPr>
            <a:r>
              <a:rPr lang="en-US" b="0" i="0" dirty="0">
                <a:solidFill>
                  <a:schemeClr val="bg1"/>
                </a:solidFill>
                <a:effectLst/>
                <a:latin typeface="Udemy Sans"/>
              </a:rPr>
              <a:t>My advice is to make a backup of the most important files before working with disks and partitions.</a:t>
            </a:r>
          </a:p>
          <a:p>
            <a:pPr algn="l">
              <a:buNone/>
            </a:pPr>
            <a:r>
              <a:rPr lang="en-US" b="0" i="0" dirty="0">
                <a:solidFill>
                  <a:schemeClr val="bg1"/>
                </a:solidFill>
                <a:effectLst/>
                <a:latin typeface="Udemy Sans"/>
              </a:rPr>
              <a:t>And if you run a graphical interface, use a program called </a:t>
            </a:r>
            <a:r>
              <a:rPr lang="en-US" b="1" i="0" u="sng" dirty="0" err="1">
                <a:solidFill>
                  <a:schemeClr val="bg1"/>
                </a:solidFill>
                <a:effectLst/>
                <a:latin typeface="Udemy Sans"/>
              </a:rPr>
              <a:t>gparted</a:t>
            </a:r>
            <a:r>
              <a:rPr lang="en-US" b="0" i="0" dirty="0">
                <a:solidFill>
                  <a:schemeClr val="bg1"/>
                </a:solidFill>
                <a:effectLst/>
                <a:latin typeface="Udemy Sans"/>
              </a:rPr>
              <a:t> instead. </a:t>
            </a:r>
            <a:r>
              <a:rPr lang="en-US" b="0" i="0" dirty="0" err="1">
                <a:solidFill>
                  <a:schemeClr val="bg1"/>
                </a:solidFill>
                <a:effectLst/>
                <a:latin typeface="Udemy Sans"/>
              </a:rPr>
              <a:t>Gparted</a:t>
            </a:r>
            <a:r>
              <a:rPr lang="en-US" b="0" i="0" dirty="0">
                <a:solidFill>
                  <a:schemeClr val="bg1"/>
                </a:solidFill>
                <a:effectLst/>
                <a:latin typeface="Udemy Sans"/>
              </a:rPr>
              <a:t> is a free partition editor graphically managing your disk partitions.</a:t>
            </a:r>
          </a:p>
        </p:txBody>
      </p:sp>
      <p:pic>
        <p:nvPicPr>
          <p:cNvPr id="10" name="Immagine 9">
            <a:extLst>
              <a:ext uri="{FF2B5EF4-FFF2-40B4-BE49-F238E27FC236}">
                <a16:creationId xmlns:a16="http://schemas.microsoft.com/office/drawing/2014/main" id="{21A7C6A4-BE50-6E7D-92F2-6380357F294B}"/>
              </a:ext>
            </a:extLst>
          </p:cNvPr>
          <p:cNvPicPr>
            <a:picLocks noChangeAspect="1"/>
          </p:cNvPicPr>
          <p:nvPr/>
        </p:nvPicPr>
        <p:blipFill>
          <a:blip r:embed="rId7"/>
          <a:stretch>
            <a:fillRect/>
          </a:stretch>
        </p:blipFill>
        <p:spPr>
          <a:xfrm>
            <a:off x="1458960" y="1226629"/>
            <a:ext cx="6226080" cy="4404742"/>
          </a:xfrm>
          <a:prstGeom prst="rect">
            <a:avLst/>
          </a:prstGeom>
        </p:spPr>
      </p:pic>
      <p:sp>
        <p:nvSpPr>
          <p:cNvPr id="11" name="Ovale 10">
            <a:extLst>
              <a:ext uri="{FF2B5EF4-FFF2-40B4-BE49-F238E27FC236}">
                <a16:creationId xmlns:a16="http://schemas.microsoft.com/office/drawing/2014/main" id="{C44FCC3F-055B-CE25-C67E-4FCD87F207C2}"/>
              </a:ext>
            </a:extLst>
          </p:cNvPr>
          <p:cNvSpPr/>
          <p:nvPr/>
        </p:nvSpPr>
        <p:spPr>
          <a:xfrm>
            <a:off x="2915816" y="1556791"/>
            <a:ext cx="2304256" cy="335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895F574B-E69C-30D8-F021-D0FBC6CC74C8}"/>
              </a:ext>
            </a:extLst>
          </p:cNvPr>
          <p:cNvPicPr>
            <a:picLocks noChangeAspect="1"/>
          </p:cNvPicPr>
          <p:nvPr/>
        </p:nvPicPr>
        <p:blipFill>
          <a:blip r:embed="rId8"/>
          <a:stretch>
            <a:fillRect/>
          </a:stretch>
        </p:blipFill>
        <p:spPr>
          <a:xfrm>
            <a:off x="1455476" y="2862883"/>
            <a:ext cx="2568163" cy="137172"/>
          </a:xfrm>
          <a:prstGeom prst="rect">
            <a:avLst/>
          </a:prstGeom>
        </p:spPr>
      </p:pic>
      <p:sp>
        <p:nvSpPr>
          <p:cNvPr id="14" name="Ovale 13">
            <a:extLst>
              <a:ext uri="{FF2B5EF4-FFF2-40B4-BE49-F238E27FC236}">
                <a16:creationId xmlns:a16="http://schemas.microsoft.com/office/drawing/2014/main" id="{376A66CE-4859-9438-CD39-C93BC42815B8}"/>
              </a:ext>
            </a:extLst>
          </p:cNvPr>
          <p:cNvSpPr/>
          <p:nvPr/>
        </p:nvSpPr>
        <p:spPr>
          <a:xfrm>
            <a:off x="2915816" y="2763921"/>
            <a:ext cx="1296144" cy="335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F687C08-B63A-44B3-6E21-056E3913F8AA}"/>
              </a:ext>
            </a:extLst>
          </p:cNvPr>
          <p:cNvPicPr>
            <a:picLocks noChangeAspect="1"/>
          </p:cNvPicPr>
          <p:nvPr/>
        </p:nvPicPr>
        <p:blipFill>
          <a:blip r:embed="rId9"/>
          <a:stretch>
            <a:fillRect/>
          </a:stretch>
        </p:blipFill>
        <p:spPr>
          <a:xfrm>
            <a:off x="1259632" y="1124744"/>
            <a:ext cx="6938082" cy="4782386"/>
          </a:xfrm>
          <a:prstGeom prst="rect">
            <a:avLst/>
          </a:prstGeom>
        </p:spPr>
      </p:pic>
    </p:spTree>
    <p:extLst>
      <p:ext uri="{BB962C8B-B14F-4D97-AF65-F5344CB8AC3E}">
        <p14:creationId xmlns:p14="http://schemas.microsoft.com/office/powerpoint/2010/main" val="4975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AF8FF-0AC1-0669-A671-C6B6BE450B1B}"/>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D3D6C10-05A5-93BA-1C0C-CCBA57F3C7A6}"/>
              </a:ext>
            </a:extLst>
          </p:cNvPr>
          <p:cNvGraphicFramePr/>
          <p:nvPr>
            <p:extLst>
              <p:ext uri="{D42A27DB-BD31-4B8C-83A1-F6EECF244321}">
                <p14:modId xmlns:p14="http://schemas.microsoft.com/office/powerpoint/2010/main" val="16222992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591F900-133C-CCBD-C211-6B3F48F2C1AA}"/>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6023AEF2-FEE2-7206-1B3E-6D58EEF155DE}"/>
              </a:ext>
            </a:extLst>
          </p:cNvPr>
          <p:cNvSpPr txBox="1"/>
          <p:nvPr/>
        </p:nvSpPr>
        <p:spPr>
          <a:xfrm>
            <a:off x="1979712" y="849571"/>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 want to know how to manage services using </a:t>
            </a:r>
            <a:r>
              <a:rPr lang="en-US" b="0" i="0" dirty="0" err="1">
                <a:solidFill>
                  <a:schemeClr val="bg1"/>
                </a:solidFill>
                <a:effectLst/>
                <a:latin typeface="Udemy Sans"/>
              </a:rPr>
              <a:t>systemctl</a:t>
            </a:r>
            <a:r>
              <a:rPr lang="en-US" b="0" i="0" dirty="0">
                <a:solidFill>
                  <a:schemeClr val="bg1"/>
                </a:solidFill>
                <a:effectLst/>
                <a:latin typeface="Udemy Sans"/>
              </a:rPr>
              <a:t>.</a:t>
            </a:r>
          </a:p>
          <a:p>
            <a:pPr algn="l"/>
            <a:r>
              <a:rPr lang="en-US" b="0" i="0" dirty="0">
                <a:solidFill>
                  <a:schemeClr val="bg1"/>
                </a:solidFill>
                <a:effectLst/>
                <a:latin typeface="Udemy Sans"/>
              </a:rPr>
              <a:t>This is a very common sysadmin job.</a:t>
            </a:r>
          </a:p>
          <a:p>
            <a:pPr algn="l"/>
            <a:endParaRPr lang="en-US" dirty="0">
              <a:solidFill>
                <a:schemeClr val="bg1"/>
              </a:solidFill>
              <a:latin typeface="Udemy Sans"/>
            </a:endParaRPr>
          </a:p>
          <a:p>
            <a:pPr algn="l">
              <a:buNone/>
            </a:pPr>
            <a:r>
              <a:rPr lang="en-US" b="0" i="0" dirty="0">
                <a:solidFill>
                  <a:schemeClr val="bg1"/>
                </a:solidFill>
                <a:effectLst/>
                <a:latin typeface="Udemy Sans"/>
              </a:rPr>
              <a:t>First, using apt, I’ll install nginx, a well-known web server : I'll execute the many commands as root </a:t>
            </a:r>
            <a:r>
              <a:rPr lang="en-US" b="0" i="0" u="sng" dirty="0">
                <a:solidFill>
                  <a:schemeClr val="bg1"/>
                </a:solidFill>
                <a:effectLst/>
                <a:latin typeface="Udemy Sans"/>
              </a:rPr>
              <a:t>so I'll become temporarily root in this terminal by running </a:t>
            </a:r>
            <a:r>
              <a:rPr lang="en-US" b="0" i="0" u="sng" dirty="0" err="1">
                <a:solidFill>
                  <a:schemeClr val="bg1"/>
                </a:solidFill>
                <a:effectLst/>
                <a:latin typeface="Udemy Sans"/>
              </a:rPr>
              <a:t>sudo</a:t>
            </a:r>
            <a:r>
              <a:rPr lang="en-US" b="0" i="0" u="sng" dirty="0">
                <a:solidFill>
                  <a:schemeClr val="bg1"/>
                </a:solidFill>
                <a:effectLst/>
                <a:latin typeface="Udemy Sans"/>
              </a:rPr>
              <a:t> </a:t>
            </a:r>
            <a:r>
              <a:rPr lang="en-US" b="0" i="0" u="sng" dirty="0" err="1">
                <a:solidFill>
                  <a:schemeClr val="bg1"/>
                </a:solidFill>
                <a:effectLst/>
                <a:latin typeface="Udemy Sans"/>
              </a:rPr>
              <a:t>su</a:t>
            </a:r>
            <a:r>
              <a:rPr lang="en-US" b="0" i="0" u="sng" dirty="0">
                <a:solidFill>
                  <a:schemeClr val="bg1"/>
                </a:solidFill>
                <a:effectLst/>
                <a:latin typeface="Udemy Sans"/>
              </a:rPr>
              <a:t>.</a:t>
            </a:r>
          </a:p>
          <a:p>
            <a:pPr algn="l"/>
            <a:endParaRPr lang="en-US" b="0" i="0" dirty="0">
              <a:solidFill>
                <a:schemeClr val="bg1"/>
              </a:solidFill>
              <a:effectLst/>
              <a:latin typeface="Udemy Sans"/>
            </a:endParaRPr>
          </a:p>
        </p:txBody>
      </p:sp>
      <p:pic>
        <p:nvPicPr>
          <p:cNvPr id="12" name="Immagine 11">
            <a:extLst>
              <a:ext uri="{FF2B5EF4-FFF2-40B4-BE49-F238E27FC236}">
                <a16:creationId xmlns:a16="http://schemas.microsoft.com/office/drawing/2014/main" id="{69637615-00EB-29A1-AB8A-79C7D9957254}"/>
              </a:ext>
            </a:extLst>
          </p:cNvPr>
          <p:cNvPicPr>
            <a:picLocks noChangeAspect="1"/>
          </p:cNvPicPr>
          <p:nvPr/>
        </p:nvPicPr>
        <p:blipFill>
          <a:blip r:embed="rId7"/>
          <a:stretch>
            <a:fillRect/>
          </a:stretch>
        </p:blipFill>
        <p:spPr>
          <a:xfrm>
            <a:off x="1192237" y="1047543"/>
            <a:ext cx="6759526" cy="4762913"/>
          </a:xfrm>
          <a:prstGeom prst="rect">
            <a:avLst/>
          </a:prstGeom>
        </p:spPr>
      </p:pic>
      <p:sp>
        <p:nvSpPr>
          <p:cNvPr id="15" name="Ovale 14">
            <a:extLst>
              <a:ext uri="{FF2B5EF4-FFF2-40B4-BE49-F238E27FC236}">
                <a16:creationId xmlns:a16="http://schemas.microsoft.com/office/drawing/2014/main" id="{D3E461D8-3889-0033-3B5E-0308FE0722FD}"/>
              </a:ext>
            </a:extLst>
          </p:cNvPr>
          <p:cNvSpPr/>
          <p:nvPr/>
        </p:nvSpPr>
        <p:spPr>
          <a:xfrm>
            <a:off x="2627784" y="1268760"/>
            <a:ext cx="996062" cy="3682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E4EE88D0-117A-3C40-3071-04A1574F3CDE}"/>
              </a:ext>
            </a:extLst>
          </p:cNvPr>
          <p:cNvPicPr>
            <a:picLocks noChangeAspect="1"/>
          </p:cNvPicPr>
          <p:nvPr/>
        </p:nvPicPr>
        <p:blipFill>
          <a:blip r:embed="rId8"/>
          <a:stretch>
            <a:fillRect/>
          </a:stretch>
        </p:blipFill>
        <p:spPr>
          <a:xfrm>
            <a:off x="1192237" y="1962023"/>
            <a:ext cx="7018628" cy="3848433"/>
          </a:xfrm>
          <a:prstGeom prst="rect">
            <a:avLst/>
          </a:prstGeom>
        </p:spPr>
      </p:pic>
      <p:sp>
        <p:nvSpPr>
          <p:cNvPr id="21" name="Ovale 20">
            <a:extLst>
              <a:ext uri="{FF2B5EF4-FFF2-40B4-BE49-F238E27FC236}">
                <a16:creationId xmlns:a16="http://schemas.microsoft.com/office/drawing/2014/main" id="{EA86CFFE-D874-7615-C41A-DAE4199F53D8}"/>
              </a:ext>
            </a:extLst>
          </p:cNvPr>
          <p:cNvSpPr/>
          <p:nvPr/>
        </p:nvSpPr>
        <p:spPr>
          <a:xfrm>
            <a:off x="3294802" y="1865053"/>
            <a:ext cx="3005390" cy="311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68DA73F-9F9D-E071-65EB-CAD1E1FFA289}"/>
              </a:ext>
            </a:extLst>
          </p:cNvPr>
          <p:cNvSpPr txBox="1"/>
          <p:nvPr/>
        </p:nvSpPr>
        <p:spPr>
          <a:xfrm>
            <a:off x="1540441" y="2985122"/>
            <a:ext cx="6453238" cy="369332"/>
          </a:xfrm>
          <a:prstGeom prst="rect">
            <a:avLst/>
          </a:prstGeom>
          <a:solidFill>
            <a:schemeClr val="accent1"/>
          </a:solidFill>
        </p:spPr>
        <p:txBody>
          <a:bodyPr wrap="square">
            <a:spAutoFit/>
          </a:bodyPr>
          <a:lstStyle/>
          <a:p>
            <a:r>
              <a:rPr lang="en-US" b="0" i="0" dirty="0">
                <a:solidFill>
                  <a:schemeClr val="bg1"/>
                </a:solidFill>
                <a:effectLst/>
                <a:latin typeface="Udemy Sans"/>
              </a:rPr>
              <a:t>To find the nginx service status run: </a:t>
            </a:r>
            <a:r>
              <a:rPr lang="en-US" b="0" i="0" dirty="0" err="1">
                <a:solidFill>
                  <a:schemeClr val="bg1"/>
                </a:solidFill>
                <a:effectLst/>
                <a:latin typeface="Udemy Sans"/>
              </a:rPr>
              <a:t>systemctl</a:t>
            </a:r>
            <a:r>
              <a:rPr lang="en-US" b="0" i="0" dirty="0">
                <a:solidFill>
                  <a:schemeClr val="bg1"/>
                </a:solidFill>
                <a:effectLst/>
                <a:latin typeface="Udemy Sans"/>
              </a:rPr>
              <a:t> status </a:t>
            </a:r>
            <a:r>
              <a:rPr lang="en-US" b="0" i="0" dirty="0" err="1">
                <a:solidFill>
                  <a:schemeClr val="bg1"/>
                </a:solidFill>
                <a:effectLst/>
                <a:latin typeface="Udemy Sans"/>
              </a:rPr>
              <a:t>nginx.service</a:t>
            </a:r>
            <a:endParaRPr lang="it-IT" dirty="0">
              <a:solidFill>
                <a:schemeClr val="bg1"/>
              </a:solidFill>
            </a:endParaRPr>
          </a:p>
        </p:txBody>
      </p:sp>
      <p:pic>
        <p:nvPicPr>
          <p:cNvPr id="25" name="Immagine 24">
            <a:extLst>
              <a:ext uri="{FF2B5EF4-FFF2-40B4-BE49-F238E27FC236}">
                <a16:creationId xmlns:a16="http://schemas.microsoft.com/office/drawing/2014/main" id="{30E2F68D-4909-AECA-856C-9E2354EBF86C}"/>
              </a:ext>
            </a:extLst>
          </p:cNvPr>
          <p:cNvPicPr>
            <a:picLocks noChangeAspect="1"/>
          </p:cNvPicPr>
          <p:nvPr/>
        </p:nvPicPr>
        <p:blipFill>
          <a:blip r:embed="rId9"/>
          <a:stretch>
            <a:fillRect/>
          </a:stretch>
        </p:blipFill>
        <p:spPr>
          <a:xfrm>
            <a:off x="447292" y="1004131"/>
            <a:ext cx="9144000" cy="4250132"/>
          </a:xfrm>
          <a:prstGeom prst="rect">
            <a:avLst/>
          </a:prstGeom>
        </p:spPr>
      </p:pic>
      <p:sp>
        <p:nvSpPr>
          <p:cNvPr id="26" name="Ovale 25">
            <a:extLst>
              <a:ext uri="{FF2B5EF4-FFF2-40B4-BE49-F238E27FC236}">
                <a16:creationId xmlns:a16="http://schemas.microsoft.com/office/drawing/2014/main" id="{00D01EAC-F596-AF3A-B19A-830D17C796D9}"/>
              </a:ext>
            </a:extLst>
          </p:cNvPr>
          <p:cNvSpPr/>
          <p:nvPr/>
        </p:nvSpPr>
        <p:spPr>
          <a:xfrm>
            <a:off x="2483768" y="1405830"/>
            <a:ext cx="2880320" cy="221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51804BF3-B9CA-CEA7-93D2-9F4109362C8F}"/>
              </a:ext>
            </a:extLst>
          </p:cNvPr>
          <p:cNvSpPr/>
          <p:nvPr/>
        </p:nvSpPr>
        <p:spPr>
          <a:xfrm>
            <a:off x="4767060" y="1716009"/>
            <a:ext cx="855712" cy="2546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424B5A9-8563-61E9-DEF2-964797A5DFF7}"/>
              </a:ext>
            </a:extLst>
          </p:cNvPr>
          <p:cNvSpPr/>
          <p:nvPr/>
        </p:nvSpPr>
        <p:spPr>
          <a:xfrm>
            <a:off x="1286472" y="1832944"/>
            <a:ext cx="855712" cy="2546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CFE66E22-EB7C-1FEA-2C64-0534E112D9CD}"/>
              </a:ext>
            </a:extLst>
          </p:cNvPr>
          <p:cNvPicPr>
            <a:picLocks noChangeAspect="1"/>
          </p:cNvPicPr>
          <p:nvPr/>
        </p:nvPicPr>
        <p:blipFill>
          <a:blip r:embed="rId10"/>
          <a:stretch>
            <a:fillRect/>
          </a:stretch>
        </p:blipFill>
        <p:spPr>
          <a:xfrm>
            <a:off x="1463606" y="1471805"/>
            <a:ext cx="6660232" cy="3825870"/>
          </a:xfrm>
          <a:prstGeom prst="rect">
            <a:avLst/>
          </a:prstGeom>
        </p:spPr>
      </p:pic>
      <p:sp>
        <p:nvSpPr>
          <p:cNvPr id="33" name="Ovale 32">
            <a:extLst>
              <a:ext uri="{FF2B5EF4-FFF2-40B4-BE49-F238E27FC236}">
                <a16:creationId xmlns:a16="http://schemas.microsoft.com/office/drawing/2014/main" id="{367DAD94-A34A-69D0-0CBE-EFC49679C1C1}"/>
              </a:ext>
            </a:extLst>
          </p:cNvPr>
          <p:cNvSpPr/>
          <p:nvPr/>
        </p:nvSpPr>
        <p:spPr>
          <a:xfrm>
            <a:off x="2658290" y="1703855"/>
            <a:ext cx="996062" cy="2103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FF5FAE5-AB94-A4D1-EA64-70A94E87EA01}"/>
              </a:ext>
            </a:extLst>
          </p:cNvPr>
          <p:cNvSpPr/>
          <p:nvPr/>
        </p:nvSpPr>
        <p:spPr>
          <a:xfrm>
            <a:off x="3592575" y="1946226"/>
            <a:ext cx="3035972" cy="11276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0273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1" grpId="0" animBg="1"/>
      <p:bldP spid="23" grpId="0" animBg="1"/>
      <p:bldP spid="26" grpId="0" animBg="1"/>
      <p:bldP spid="27" grpId="0" animBg="1"/>
      <p:bldP spid="28"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90217-C1B4-57EC-E9FB-6DBB89339E5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7E38AFF-64B7-7C09-40FA-978FE000ADA5}"/>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30454DB-FB87-B36E-7E9B-AA9A8EC09C8C}"/>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9063DDD8-4045-DCFA-A01E-971D5943ACBF}"/>
              </a:ext>
            </a:extLst>
          </p:cNvPr>
          <p:cNvSpPr txBox="1"/>
          <p:nvPr/>
        </p:nvSpPr>
        <p:spPr>
          <a:xfrm>
            <a:off x="2286000" y="908720"/>
            <a:ext cx="4572000" cy="1754326"/>
          </a:xfrm>
          <a:prstGeom prst="rect">
            <a:avLst/>
          </a:prstGeom>
          <a:solidFill>
            <a:schemeClr val="accent1"/>
          </a:solidFill>
        </p:spPr>
        <p:txBody>
          <a:bodyPr wrap="square">
            <a:spAutoFit/>
          </a:bodyPr>
          <a:lstStyle/>
          <a:p>
            <a:r>
              <a:rPr lang="en-US" dirty="0">
                <a:solidFill>
                  <a:schemeClr val="bg1"/>
                </a:solidFill>
                <a:latin typeface="Udemy Sans"/>
              </a:rPr>
              <a:t>To stop the service run </a:t>
            </a:r>
            <a:r>
              <a:rPr lang="en-US" b="1" dirty="0" err="1">
                <a:solidFill>
                  <a:schemeClr val="bg1"/>
                </a:solidFill>
                <a:latin typeface="Udemy Sans"/>
              </a:rPr>
              <a:t>systemctl</a:t>
            </a:r>
            <a:r>
              <a:rPr lang="en-US" b="1" dirty="0">
                <a:solidFill>
                  <a:schemeClr val="bg1"/>
                </a:solidFill>
                <a:latin typeface="Udemy Sans"/>
              </a:rPr>
              <a:t> stop </a:t>
            </a:r>
            <a:r>
              <a:rPr lang="en-US" b="1" dirty="0" err="1">
                <a:solidFill>
                  <a:schemeClr val="bg1"/>
                </a:solidFill>
                <a:latin typeface="Udemy Sans"/>
              </a:rPr>
              <a:t>ngnix</a:t>
            </a:r>
            <a:r>
              <a:rPr lang="en-US" b="1" dirty="0">
                <a:solidFill>
                  <a:schemeClr val="bg1"/>
                </a:solidFill>
                <a:latin typeface="Udemy Sans"/>
              </a:rPr>
              <a:t>.</a:t>
            </a:r>
          </a:p>
          <a:p>
            <a:endParaRPr lang="en-US" b="1" dirty="0">
              <a:solidFill>
                <a:schemeClr val="bg1"/>
              </a:solidFill>
              <a:latin typeface="Udemy Sans"/>
            </a:endParaRPr>
          </a:p>
          <a:p>
            <a:r>
              <a:rPr lang="en-US" dirty="0">
                <a:solidFill>
                  <a:schemeClr val="bg1"/>
                </a:solidFill>
                <a:latin typeface="Udemy Sans"/>
              </a:rPr>
              <a:t>Now it's inactive or dead. Let's refresh the webpage.</a:t>
            </a:r>
          </a:p>
          <a:p>
            <a:endParaRPr lang="en-US" dirty="0">
              <a:solidFill>
                <a:schemeClr val="bg1"/>
              </a:solidFill>
              <a:latin typeface="Udemy Sans"/>
            </a:endParaRPr>
          </a:p>
          <a:p>
            <a:r>
              <a:rPr lang="en-US" dirty="0">
                <a:solidFill>
                  <a:schemeClr val="bg1"/>
                </a:solidFill>
                <a:latin typeface="Udemy Sans"/>
              </a:rPr>
              <a:t>It's not working anymore</a:t>
            </a:r>
            <a:endParaRPr lang="en-US" b="0" i="0" dirty="0">
              <a:solidFill>
                <a:schemeClr val="bg1"/>
              </a:solidFill>
              <a:effectLst/>
              <a:latin typeface="Udemy Sans"/>
            </a:endParaRPr>
          </a:p>
        </p:txBody>
      </p:sp>
      <p:pic>
        <p:nvPicPr>
          <p:cNvPr id="6" name="Immagine 5">
            <a:extLst>
              <a:ext uri="{FF2B5EF4-FFF2-40B4-BE49-F238E27FC236}">
                <a16:creationId xmlns:a16="http://schemas.microsoft.com/office/drawing/2014/main" id="{1BA1013A-063B-7F10-E9AA-56B842636D71}"/>
              </a:ext>
            </a:extLst>
          </p:cNvPr>
          <p:cNvPicPr>
            <a:picLocks noChangeAspect="1"/>
          </p:cNvPicPr>
          <p:nvPr/>
        </p:nvPicPr>
        <p:blipFill>
          <a:blip r:embed="rId7"/>
          <a:stretch>
            <a:fillRect/>
          </a:stretch>
        </p:blipFill>
        <p:spPr>
          <a:xfrm>
            <a:off x="1119841" y="1082601"/>
            <a:ext cx="6904318" cy="4435224"/>
          </a:xfrm>
          <a:prstGeom prst="rect">
            <a:avLst/>
          </a:prstGeom>
        </p:spPr>
      </p:pic>
      <p:sp>
        <p:nvSpPr>
          <p:cNvPr id="7" name="Ovale 6">
            <a:extLst>
              <a:ext uri="{FF2B5EF4-FFF2-40B4-BE49-F238E27FC236}">
                <a16:creationId xmlns:a16="http://schemas.microsoft.com/office/drawing/2014/main" id="{FBD2E51C-421E-9A87-ABCF-7242388B707A}"/>
              </a:ext>
            </a:extLst>
          </p:cNvPr>
          <p:cNvSpPr/>
          <p:nvPr/>
        </p:nvSpPr>
        <p:spPr>
          <a:xfrm>
            <a:off x="3203848" y="1369229"/>
            <a:ext cx="1944216" cy="4511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53216263-85EB-A8E8-A238-457101D0D22F}"/>
              </a:ext>
            </a:extLst>
          </p:cNvPr>
          <p:cNvPicPr>
            <a:picLocks noChangeAspect="1"/>
          </p:cNvPicPr>
          <p:nvPr/>
        </p:nvPicPr>
        <p:blipFill>
          <a:blip r:embed="rId8"/>
          <a:stretch>
            <a:fillRect/>
          </a:stretch>
        </p:blipFill>
        <p:spPr>
          <a:xfrm>
            <a:off x="1076442" y="1285211"/>
            <a:ext cx="7145245" cy="4477930"/>
          </a:xfrm>
          <a:prstGeom prst="rect">
            <a:avLst/>
          </a:prstGeom>
        </p:spPr>
      </p:pic>
      <p:sp>
        <p:nvSpPr>
          <p:cNvPr id="11" name="Ovale 10">
            <a:extLst>
              <a:ext uri="{FF2B5EF4-FFF2-40B4-BE49-F238E27FC236}">
                <a16:creationId xmlns:a16="http://schemas.microsoft.com/office/drawing/2014/main" id="{3419CB60-227E-8D47-8F51-0E68A74FF88A}"/>
              </a:ext>
            </a:extLst>
          </p:cNvPr>
          <p:cNvSpPr/>
          <p:nvPr/>
        </p:nvSpPr>
        <p:spPr>
          <a:xfrm>
            <a:off x="1461537" y="1453254"/>
            <a:ext cx="355005" cy="367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54A16D86-FB2C-0B9B-D7F8-B81617A82DB9}"/>
              </a:ext>
            </a:extLst>
          </p:cNvPr>
          <p:cNvSpPr/>
          <p:nvPr/>
        </p:nvSpPr>
        <p:spPr>
          <a:xfrm>
            <a:off x="2987823" y="2778342"/>
            <a:ext cx="5036335" cy="175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551F0116-096F-6EA9-9191-B1D8E50AC1BE}"/>
              </a:ext>
            </a:extLst>
          </p:cNvPr>
          <p:cNvPicPr>
            <a:picLocks noChangeAspect="1"/>
          </p:cNvPicPr>
          <p:nvPr/>
        </p:nvPicPr>
        <p:blipFill>
          <a:blip r:embed="rId9"/>
          <a:stretch>
            <a:fillRect/>
          </a:stretch>
        </p:blipFill>
        <p:spPr>
          <a:xfrm>
            <a:off x="467544" y="1067284"/>
            <a:ext cx="8568952" cy="3517652"/>
          </a:xfrm>
          <a:prstGeom prst="rect">
            <a:avLst/>
          </a:prstGeom>
        </p:spPr>
      </p:pic>
      <p:sp>
        <p:nvSpPr>
          <p:cNvPr id="17" name="Ovale 16">
            <a:extLst>
              <a:ext uri="{FF2B5EF4-FFF2-40B4-BE49-F238E27FC236}">
                <a16:creationId xmlns:a16="http://schemas.microsoft.com/office/drawing/2014/main" id="{3F3E5B3D-71F3-6A8F-1B71-4197F945936D}"/>
              </a:ext>
            </a:extLst>
          </p:cNvPr>
          <p:cNvSpPr/>
          <p:nvPr/>
        </p:nvSpPr>
        <p:spPr>
          <a:xfrm>
            <a:off x="2135663" y="1159365"/>
            <a:ext cx="1881857" cy="451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C999138F-F8C2-918F-AF32-921E647C233E}"/>
              </a:ext>
            </a:extLst>
          </p:cNvPr>
          <p:cNvSpPr/>
          <p:nvPr/>
        </p:nvSpPr>
        <p:spPr>
          <a:xfrm>
            <a:off x="1153154" y="1690609"/>
            <a:ext cx="1132846" cy="2883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8354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7" grpId="0" animBg="1"/>
      <p:bldP spid="11" grpId="0" animBg="1"/>
      <p:bldP spid="13"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6723-2B46-7479-8FAE-D028A829D03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49EA2DC-B940-5914-FF7F-7F0FC7B0DACE}"/>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54AB6D4-C90F-5A58-B2E2-18A4AC559826}"/>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46F4842B-E32F-6391-286C-E44A06105123}"/>
              </a:ext>
            </a:extLst>
          </p:cNvPr>
          <p:cNvSpPr txBox="1"/>
          <p:nvPr/>
        </p:nvSpPr>
        <p:spPr>
          <a:xfrm>
            <a:off x="1547664" y="1124744"/>
            <a:ext cx="6192688" cy="36933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restart a running service you can use the restart command.</a:t>
            </a:r>
          </a:p>
        </p:txBody>
      </p:sp>
      <p:pic>
        <p:nvPicPr>
          <p:cNvPr id="6" name="Immagine 5">
            <a:extLst>
              <a:ext uri="{FF2B5EF4-FFF2-40B4-BE49-F238E27FC236}">
                <a16:creationId xmlns:a16="http://schemas.microsoft.com/office/drawing/2014/main" id="{313827E3-04DF-6DAD-0CD2-779C51FB5BAA}"/>
              </a:ext>
            </a:extLst>
          </p:cNvPr>
          <p:cNvPicPr>
            <a:picLocks noChangeAspect="1"/>
          </p:cNvPicPr>
          <p:nvPr/>
        </p:nvPicPr>
        <p:blipFill>
          <a:blip r:embed="rId7"/>
          <a:stretch>
            <a:fillRect/>
          </a:stretch>
        </p:blipFill>
        <p:spPr>
          <a:xfrm>
            <a:off x="867971" y="1628800"/>
            <a:ext cx="7552074" cy="4442845"/>
          </a:xfrm>
          <a:prstGeom prst="rect">
            <a:avLst/>
          </a:prstGeom>
        </p:spPr>
      </p:pic>
      <p:sp>
        <p:nvSpPr>
          <p:cNvPr id="7" name="Ovale 6">
            <a:extLst>
              <a:ext uri="{FF2B5EF4-FFF2-40B4-BE49-F238E27FC236}">
                <a16:creationId xmlns:a16="http://schemas.microsoft.com/office/drawing/2014/main" id="{0CAE119D-8F36-0E1B-6873-AB87B20A960D}"/>
              </a:ext>
            </a:extLst>
          </p:cNvPr>
          <p:cNvSpPr/>
          <p:nvPr/>
        </p:nvSpPr>
        <p:spPr>
          <a:xfrm>
            <a:off x="2843808" y="2314645"/>
            <a:ext cx="2232248" cy="3052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7FE18104-E441-FD78-03B2-6862D7167483}"/>
              </a:ext>
            </a:extLst>
          </p:cNvPr>
          <p:cNvSpPr txBox="1"/>
          <p:nvPr/>
        </p:nvSpPr>
        <p:spPr>
          <a:xfrm>
            <a:off x="3563888" y="2807585"/>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is very important since on Linux the configuration of a server is read only when the server starts.</a:t>
            </a:r>
          </a:p>
          <a:p>
            <a:pPr algn="l">
              <a:buNone/>
            </a:pPr>
            <a:r>
              <a:rPr lang="en-US" b="0" i="0" dirty="0">
                <a:solidFill>
                  <a:schemeClr val="bg1"/>
                </a:solidFill>
                <a:effectLst/>
                <a:latin typeface="Udemy Sans"/>
              </a:rPr>
              <a:t>This means that if you change anything, you need to restart the server so that the new config comes into effect.</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If the application is able to reload its configuration files without restarting, you can issue the </a:t>
            </a:r>
            <a:r>
              <a:rPr lang="en-US" b="1" i="0" dirty="0">
                <a:solidFill>
                  <a:schemeClr val="bg1"/>
                </a:solidFill>
                <a:effectLst/>
                <a:latin typeface="Udemy Sans"/>
              </a:rPr>
              <a:t>reload</a:t>
            </a:r>
            <a:r>
              <a:rPr lang="en-US" b="0" i="0" dirty="0">
                <a:solidFill>
                  <a:schemeClr val="bg1"/>
                </a:solidFill>
                <a:effectLst/>
                <a:latin typeface="Udemy Sans"/>
              </a:rPr>
              <a:t> command.</a:t>
            </a:r>
          </a:p>
        </p:txBody>
      </p:sp>
      <p:pic>
        <p:nvPicPr>
          <p:cNvPr id="12" name="Immagine 11">
            <a:extLst>
              <a:ext uri="{FF2B5EF4-FFF2-40B4-BE49-F238E27FC236}">
                <a16:creationId xmlns:a16="http://schemas.microsoft.com/office/drawing/2014/main" id="{DB6535C4-D0BE-C846-BEFB-1C5D32A206D2}"/>
              </a:ext>
            </a:extLst>
          </p:cNvPr>
          <p:cNvPicPr>
            <a:picLocks noChangeAspect="1"/>
          </p:cNvPicPr>
          <p:nvPr/>
        </p:nvPicPr>
        <p:blipFill>
          <a:blip r:embed="rId8"/>
          <a:stretch>
            <a:fillRect/>
          </a:stretch>
        </p:blipFill>
        <p:spPr>
          <a:xfrm>
            <a:off x="1187624" y="1051746"/>
            <a:ext cx="7374834" cy="4991136"/>
          </a:xfrm>
          <a:prstGeom prst="rect">
            <a:avLst/>
          </a:prstGeom>
        </p:spPr>
      </p:pic>
      <p:sp>
        <p:nvSpPr>
          <p:cNvPr id="13" name="Ovale 12">
            <a:extLst>
              <a:ext uri="{FF2B5EF4-FFF2-40B4-BE49-F238E27FC236}">
                <a16:creationId xmlns:a16="http://schemas.microsoft.com/office/drawing/2014/main" id="{5C709B64-5BC5-F1CF-B3F0-4CFB54870389}"/>
              </a:ext>
            </a:extLst>
          </p:cNvPr>
          <p:cNvSpPr/>
          <p:nvPr/>
        </p:nvSpPr>
        <p:spPr>
          <a:xfrm>
            <a:off x="3419872" y="1275707"/>
            <a:ext cx="2448272" cy="5827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1AEB161E-2B16-154D-A1DB-4C7F88CC829A}"/>
              </a:ext>
            </a:extLst>
          </p:cNvPr>
          <p:cNvSpPr txBox="1"/>
          <p:nvPr/>
        </p:nvSpPr>
        <p:spPr>
          <a:xfrm>
            <a:off x="2358008" y="2228671"/>
            <a:ext cx="4572000" cy="1200329"/>
          </a:xfrm>
          <a:prstGeom prst="rect">
            <a:avLst/>
          </a:prstGeom>
          <a:solidFill>
            <a:schemeClr val="accent1"/>
          </a:solidFill>
        </p:spPr>
        <p:txBody>
          <a:bodyPr wrap="square">
            <a:spAutoFit/>
          </a:bodyPr>
          <a:lstStyle/>
          <a:p>
            <a:pPr algn="l">
              <a:buNone/>
            </a:pPr>
            <a:r>
              <a:rPr lang="en-US" i="0" dirty="0">
                <a:solidFill>
                  <a:schemeClr val="bg1"/>
                </a:solidFill>
                <a:effectLst/>
                <a:latin typeface="Udemy Sans"/>
              </a:rPr>
              <a:t>if you are unsure whether the service</a:t>
            </a:r>
          </a:p>
          <a:p>
            <a:pPr algn="l"/>
            <a:r>
              <a:rPr lang="en-US" i="0" dirty="0">
                <a:solidFill>
                  <a:schemeClr val="bg1"/>
                </a:solidFill>
                <a:effectLst/>
                <a:latin typeface="Udemy Sans"/>
              </a:rPr>
              <a:t>has the functionality to reload its configuration without restarting, you can issue the </a:t>
            </a:r>
            <a:r>
              <a:rPr lang="en-US" b="1" i="0" dirty="0">
                <a:solidFill>
                  <a:schemeClr val="bg1"/>
                </a:solidFill>
                <a:effectLst/>
                <a:latin typeface="Udemy Sans"/>
              </a:rPr>
              <a:t>reload or restart</a:t>
            </a:r>
          </a:p>
        </p:txBody>
      </p:sp>
      <p:pic>
        <p:nvPicPr>
          <p:cNvPr id="19" name="Immagine 18">
            <a:extLst>
              <a:ext uri="{FF2B5EF4-FFF2-40B4-BE49-F238E27FC236}">
                <a16:creationId xmlns:a16="http://schemas.microsoft.com/office/drawing/2014/main" id="{EE719555-AA40-F88E-4470-9FE21737753A}"/>
              </a:ext>
            </a:extLst>
          </p:cNvPr>
          <p:cNvPicPr>
            <a:picLocks noChangeAspect="1"/>
          </p:cNvPicPr>
          <p:nvPr/>
        </p:nvPicPr>
        <p:blipFill>
          <a:blip r:embed="rId9"/>
          <a:stretch>
            <a:fillRect/>
          </a:stretch>
        </p:blipFill>
        <p:spPr>
          <a:xfrm>
            <a:off x="1266335" y="3624108"/>
            <a:ext cx="6474017" cy="634106"/>
          </a:xfrm>
          <a:prstGeom prst="rect">
            <a:avLst/>
          </a:prstGeom>
        </p:spPr>
      </p:pic>
      <p:sp>
        <p:nvSpPr>
          <p:cNvPr id="20" name="Ovale 19">
            <a:extLst>
              <a:ext uri="{FF2B5EF4-FFF2-40B4-BE49-F238E27FC236}">
                <a16:creationId xmlns:a16="http://schemas.microsoft.com/office/drawing/2014/main" id="{968FAF6D-4C9D-B33E-BE3A-5A7C911C82CA}"/>
              </a:ext>
            </a:extLst>
          </p:cNvPr>
          <p:cNvSpPr/>
          <p:nvPr/>
        </p:nvSpPr>
        <p:spPr>
          <a:xfrm>
            <a:off x="3984689" y="3390840"/>
            <a:ext cx="3834373" cy="5827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83AF2F77-67E8-C8E3-3846-1ADDF5E8F954}"/>
              </a:ext>
            </a:extLst>
          </p:cNvPr>
          <p:cNvSpPr txBox="1"/>
          <p:nvPr/>
        </p:nvSpPr>
        <p:spPr>
          <a:xfrm>
            <a:off x="2862863" y="4445936"/>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will reload the configuration in place, if possible. Otherwise it will restart the service so that the new configuration is read.</a:t>
            </a:r>
          </a:p>
        </p:txBody>
      </p:sp>
    </p:spTree>
    <p:extLst>
      <p:ext uri="{BB962C8B-B14F-4D97-AF65-F5344CB8AC3E}">
        <p14:creationId xmlns:p14="http://schemas.microsoft.com/office/powerpoint/2010/main" val="17166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3" grpId="0" animBg="1"/>
      <p:bldP spid="15"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9EA49-D6EB-39C7-1AC1-DD100EE30C1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5C17246-EEF2-153E-F322-3931B149C799}"/>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659330E-C07D-B361-FD66-2706D2E69999}"/>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333E8B33-1A1E-0374-55CB-B619459FD653}"/>
              </a:ext>
            </a:extLst>
          </p:cNvPr>
          <p:cNvSpPr txBox="1"/>
          <p:nvPr/>
        </p:nvSpPr>
        <p:spPr>
          <a:xfrm>
            <a:off x="1115616" y="1124744"/>
            <a:ext cx="6982500" cy="369332"/>
          </a:xfrm>
          <a:prstGeom prst="rect">
            <a:avLst/>
          </a:prstGeom>
          <a:solidFill>
            <a:schemeClr val="accent1"/>
          </a:solidFill>
        </p:spPr>
        <p:txBody>
          <a:bodyPr wrap="square">
            <a:spAutoFit/>
          </a:bodyPr>
          <a:lstStyle/>
          <a:p>
            <a:r>
              <a:rPr lang="en-US" b="0" i="0" dirty="0">
                <a:solidFill>
                  <a:schemeClr val="bg1"/>
                </a:solidFill>
                <a:effectLst/>
                <a:latin typeface="Udemy Sans"/>
              </a:rPr>
              <a:t>To configure a service, to start at boot time, use the </a:t>
            </a:r>
            <a:r>
              <a:rPr lang="en-US" b="1" i="0" dirty="0">
                <a:solidFill>
                  <a:schemeClr val="bg1"/>
                </a:solidFill>
                <a:effectLst/>
                <a:latin typeface="Udemy Sans"/>
              </a:rPr>
              <a:t>enable</a:t>
            </a:r>
            <a:r>
              <a:rPr lang="en-US" b="0" i="0" dirty="0">
                <a:solidFill>
                  <a:schemeClr val="bg1"/>
                </a:solidFill>
                <a:effectLst/>
                <a:latin typeface="Udemy Sans"/>
              </a:rPr>
              <a:t> command.</a:t>
            </a:r>
            <a:endParaRPr lang="it-IT" dirty="0">
              <a:solidFill>
                <a:schemeClr val="bg1"/>
              </a:solidFill>
            </a:endParaRPr>
          </a:p>
        </p:txBody>
      </p:sp>
      <p:pic>
        <p:nvPicPr>
          <p:cNvPr id="12" name="Immagine 11">
            <a:extLst>
              <a:ext uri="{FF2B5EF4-FFF2-40B4-BE49-F238E27FC236}">
                <a16:creationId xmlns:a16="http://schemas.microsoft.com/office/drawing/2014/main" id="{B1D5D987-6BFF-191B-3873-CDCB16616F58}"/>
              </a:ext>
            </a:extLst>
          </p:cNvPr>
          <p:cNvPicPr>
            <a:picLocks noChangeAspect="1"/>
          </p:cNvPicPr>
          <p:nvPr/>
        </p:nvPicPr>
        <p:blipFill>
          <a:blip r:embed="rId7"/>
          <a:stretch>
            <a:fillRect/>
          </a:stretch>
        </p:blipFill>
        <p:spPr>
          <a:xfrm>
            <a:off x="669242" y="1628800"/>
            <a:ext cx="8039797" cy="4427604"/>
          </a:xfrm>
          <a:prstGeom prst="rect">
            <a:avLst/>
          </a:prstGeom>
        </p:spPr>
      </p:pic>
      <p:sp>
        <p:nvSpPr>
          <p:cNvPr id="14" name="Ovale 13">
            <a:extLst>
              <a:ext uri="{FF2B5EF4-FFF2-40B4-BE49-F238E27FC236}">
                <a16:creationId xmlns:a16="http://schemas.microsoft.com/office/drawing/2014/main" id="{847A0BAC-8825-3B39-4BD2-6414C16211B7}"/>
              </a:ext>
            </a:extLst>
          </p:cNvPr>
          <p:cNvSpPr/>
          <p:nvPr/>
        </p:nvSpPr>
        <p:spPr>
          <a:xfrm>
            <a:off x="2699792" y="2204863"/>
            <a:ext cx="2160240" cy="216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813E3E3B-D29E-ACF0-5094-34504C6B2619}"/>
              </a:ext>
            </a:extLst>
          </p:cNvPr>
          <p:cNvSpPr txBox="1"/>
          <p:nvPr/>
        </p:nvSpPr>
        <p:spPr>
          <a:xfrm>
            <a:off x="2286000" y="3105835"/>
            <a:ext cx="4572000" cy="646331"/>
          </a:xfrm>
          <a:prstGeom prst="rect">
            <a:avLst/>
          </a:prstGeom>
          <a:solidFill>
            <a:schemeClr val="accent1"/>
          </a:solidFill>
        </p:spPr>
        <p:txBody>
          <a:bodyPr wrap="square">
            <a:spAutoFit/>
          </a:bodyPr>
          <a:lstStyle/>
          <a:p>
            <a:r>
              <a:rPr lang="en-US" b="0" i="0" dirty="0">
                <a:solidFill>
                  <a:schemeClr val="bg1"/>
                </a:solidFill>
                <a:effectLst/>
                <a:latin typeface="Udemy Sans"/>
              </a:rPr>
              <a:t>To check if a service will start automatically at boot time use the </a:t>
            </a:r>
            <a:r>
              <a:rPr lang="en-US" b="1" i="0" dirty="0">
                <a:solidFill>
                  <a:schemeClr val="bg1"/>
                </a:solidFill>
                <a:effectLst/>
                <a:latin typeface="Udemy Sans"/>
              </a:rPr>
              <a:t>is-enabled</a:t>
            </a:r>
            <a:r>
              <a:rPr lang="en-US" b="0" i="0" dirty="0">
                <a:solidFill>
                  <a:schemeClr val="bg1"/>
                </a:solidFill>
                <a:effectLst/>
                <a:latin typeface="Udemy Sans"/>
              </a:rPr>
              <a:t> command.</a:t>
            </a:r>
            <a:endParaRPr lang="it-IT" dirty="0">
              <a:solidFill>
                <a:schemeClr val="bg1"/>
              </a:solidFill>
            </a:endParaRPr>
          </a:p>
        </p:txBody>
      </p:sp>
      <p:pic>
        <p:nvPicPr>
          <p:cNvPr id="21" name="Immagine 20">
            <a:extLst>
              <a:ext uri="{FF2B5EF4-FFF2-40B4-BE49-F238E27FC236}">
                <a16:creationId xmlns:a16="http://schemas.microsoft.com/office/drawing/2014/main" id="{D9E701E7-7163-27FC-B7CF-D015AAD83443}"/>
              </a:ext>
            </a:extLst>
          </p:cNvPr>
          <p:cNvPicPr>
            <a:picLocks noChangeAspect="1"/>
          </p:cNvPicPr>
          <p:nvPr/>
        </p:nvPicPr>
        <p:blipFill>
          <a:blip r:embed="rId8"/>
          <a:stretch>
            <a:fillRect/>
          </a:stretch>
        </p:blipFill>
        <p:spPr>
          <a:xfrm>
            <a:off x="693233" y="4005064"/>
            <a:ext cx="4709568" cy="304826"/>
          </a:xfrm>
          <a:prstGeom prst="rect">
            <a:avLst/>
          </a:prstGeom>
        </p:spPr>
      </p:pic>
      <p:sp>
        <p:nvSpPr>
          <p:cNvPr id="22" name="Ovale 21">
            <a:extLst>
              <a:ext uri="{FF2B5EF4-FFF2-40B4-BE49-F238E27FC236}">
                <a16:creationId xmlns:a16="http://schemas.microsoft.com/office/drawing/2014/main" id="{7E6216FD-310E-CFFE-5C0F-CB1C1DA1FAB3}"/>
              </a:ext>
            </a:extLst>
          </p:cNvPr>
          <p:cNvSpPr/>
          <p:nvPr/>
        </p:nvSpPr>
        <p:spPr>
          <a:xfrm>
            <a:off x="2699792" y="3952218"/>
            <a:ext cx="2520280" cy="30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A6738C47-8C0E-BA95-3F06-2FD8C673C13B}"/>
              </a:ext>
            </a:extLst>
          </p:cNvPr>
          <p:cNvSpPr/>
          <p:nvPr/>
        </p:nvSpPr>
        <p:spPr>
          <a:xfrm>
            <a:off x="464060" y="4146379"/>
            <a:ext cx="1287760" cy="205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54F9F6FC-FE4D-52F3-8843-C49E33C53395}"/>
              </a:ext>
            </a:extLst>
          </p:cNvPr>
          <p:cNvSpPr txBox="1"/>
          <p:nvPr/>
        </p:nvSpPr>
        <p:spPr>
          <a:xfrm>
            <a:off x="1747465" y="4343545"/>
            <a:ext cx="6192688" cy="646331"/>
          </a:xfrm>
          <a:prstGeom prst="rect">
            <a:avLst/>
          </a:prstGeom>
          <a:solidFill>
            <a:schemeClr val="accent1"/>
          </a:solidFill>
        </p:spPr>
        <p:txBody>
          <a:bodyPr wrap="square">
            <a:spAutoFit/>
          </a:bodyPr>
          <a:lstStyle/>
          <a:p>
            <a:r>
              <a:rPr lang="en-US" b="0" i="0" dirty="0">
                <a:solidFill>
                  <a:schemeClr val="bg1"/>
                </a:solidFill>
                <a:effectLst/>
                <a:latin typeface="Udemy Sans"/>
              </a:rPr>
              <a:t>To disable the service from starting automatically use the disable command.</a:t>
            </a:r>
            <a:endParaRPr lang="it-IT" dirty="0">
              <a:solidFill>
                <a:schemeClr val="bg1"/>
              </a:solidFill>
            </a:endParaRPr>
          </a:p>
        </p:txBody>
      </p:sp>
      <p:pic>
        <p:nvPicPr>
          <p:cNvPr id="27" name="Immagine 26">
            <a:extLst>
              <a:ext uri="{FF2B5EF4-FFF2-40B4-BE49-F238E27FC236}">
                <a16:creationId xmlns:a16="http://schemas.microsoft.com/office/drawing/2014/main" id="{E7407A7A-009B-E625-7BDF-5A75844B580C}"/>
              </a:ext>
            </a:extLst>
          </p:cNvPr>
          <p:cNvPicPr>
            <a:picLocks noChangeAspect="1"/>
          </p:cNvPicPr>
          <p:nvPr/>
        </p:nvPicPr>
        <p:blipFill>
          <a:blip r:embed="rId9"/>
          <a:stretch>
            <a:fillRect/>
          </a:stretch>
        </p:blipFill>
        <p:spPr>
          <a:xfrm>
            <a:off x="699874" y="5191641"/>
            <a:ext cx="8207451" cy="662997"/>
          </a:xfrm>
          <a:prstGeom prst="rect">
            <a:avLst/>
          </a:prstGeom>
        </p:spPr>
      </p:pic>
      <p:sp>
        <p:nvSpPr>
          <p:cNvPr id="28" name="Ovale 27">
            <a:extLst>
              <a:ext uri="{FF2B5EF4-FFF2-40B4-BE49-F238E27FC236}">
                <a16:creationId xmlns:a16="http://schemas.microsoft.com/office/drawing/2014/main" id="{16A92E09-90CD-991D-C03A-AA3916617BB9}"/>
              </a:ext>
            </a:extLst>
          </p:cNvPr>
          <p:cNvSpPr/>
          <p:nvPr/>
        </p:nvSpPr>
        <p:spPr>
          <a:xfrm>
            <a:off x="2771800" y="5067071"/>
            <a:ext cx="2520280" cy="30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9D7E9D0C-DB1F-51B6-C4FF-1EC034B39B9A}"/>
              </a:ext>
            </a:extLst>
          </p:cNvPr>
          <p:cNvSpPr txBox="1"/>
          <p:nvPr/>
        </p:nvSpPr>
        <p:spPr>
          <a:xfrm>
            <a:off x="2286000" y="1997839"/>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Keep in mind that enabling a service does not mean that it starts now, in the current session.</a:t>
            </a:r>
          </a:p>
          <a:p>
            <a:pPr algn="l">
              <a:buNone/>
            </a:pPr>
            <a:r>
              <a:rPr lang="en-US" b="0" i="0" dirty="0">
                <a:solidFill>
                  <a:schemeClr val="bg1"/>
                </a:solidFill>
                <a:effectLst/>
                <a:latin typeface="Udemy Sans"/>
              </a:rPr>
              <a:t>The start, stop and restart commands refer to the current session, what's happening to the service now and the enable and disable commands refer to what will happen at boot time. For example</a:t>
            </a:r>
            <a:r>
              <a:rPr lang="en-US" dirty="0">
                <a:solidFill>
                  <a:schemeClr val="bg1"/>
                </a:solidFill>
                <a:latin typeface="Udemy Sans"/>
              </a:rPr>
              <a:t> </a:t>
            </a:r>
            <a:r>
              <a:rPr lang="en-US" b="0" i="0" dirty="0">
                <a:solidFill>
                  <a:schemeClr val="bg1"/>
                </a:solidFill>
                <a:effectLst/>
                <a:latin typeface="Udemy Sans"/>
              </a:rPr>
              <a:t>I can stop nginx now, but configure it to start automatically next time the system boots up</a:t>
            </a:r>
          </a:p>
        </p:txBody>
      </p:sp>
    </p:spTree>
    <p:extLst>
      <p:ext uri="{BB962C8B-B14F-4D97-AF65-F5344CB8AC3E}">
        <p14:creationId xmlns:p14="http://schemas.microsoft.com/office/powerpoint/2010/main" val="17739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9" grpId="0" animBg="1"/>
      <p:bldP spid="22" grpId="0" animBg="1"/>
      <p:bldP spid="23" grpId="0" animBg="1"/>
      <p:bldP spid="25" grpId="0" animBg="1"/>
      <p:bldP spid="28"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81D45-F4B3-EA58-CB77-0F482A44503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D52F1A5-3D3A-C88B-7525-5C194145904E}"/>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AD48B09-2198-C47E-1602-F8A40D36D10B}"/>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81DA6F14-B881-09BC-206C-FDF2F5231F65}"/>
              </a:ext>
            </a:extLst>
          </p:cNvPr>
          <p:cNvSpPr txBox="1"/>
          <p:nvPr/>
        </p:nvSpPr>
        <p:spPr>
          <a:xfrm>
            <a:off x="755576" y="1124744"/>
            <a:ext cx="7776863" cy="646331"/>
          </a:xfrm>
          <a:prstGeom prst="rect">
            <a:avLst/>
          </a:prstGeom>
          <a:solidFill>
            <a:schemeClr val="accent1"/>
          </a:solidFill>
        </p:spPr>
        <p:txBody>
          <a:bodyPr wrap="square">
            <a:spAutoFit/>
          </a:bodyPr>
          <a:lstStyle/>
          <a:p>
            <a:r>
              <a:rPr lang="en-US" b="0" i="0" u="sng" dirty="0">
                <a:solidFill>
                  <a:schemeClr val="bg1"/>
                </a:solidFill>
                <a:effectLst/>
                <a:latin typeface="Udemy Sans"/>
              </a:rPr>
              <a:t>To prevent the service from being started automatically or manually, use the </a:t>
            </a:r>
            <a:r>
              <a:rPr lang="en-US" b="1" i="0" u="sng" dirty="0">
                <a:solidFill>
                  <a:schemeClr val="bg1"/>
                </a:solidFill>
                <a:effectLst/>
                <a:latin typeface="Udemy Sans"/>
              </a:rPr>
              <a:t>mask</a:t>
            </a:r>
            <a:r>
              <a:rPr lang="en-US" b="0" i="0" u="sng" dirty="0">
                <a:solidFill>
                  <a:schemeClr val="bg1"/>
                </a:solidFill>
                <a:effectLst/>
                <a:latin typeface="Udemy Sans"/>
              </a:rPr>
              <a:t> command</a:t>
            </a:r>
            <a:endParaRPr lang="it-IT" dirty="0">
              <a:solidFill>
                <a:schemeClr val="bg1"/>
              </a:solidFill>
            </a:endParaRPr>
          </a:p>
        </p:txBody>
      </p:sp>
      <p:pic>
        <p:nvPicPr>
          <p:cNvPr id="6" name="Immagine 5">
            <a:extLst>
              <a:ext uri="{FF2B5EF4-FFF2-40B4-BE49-F238E27FC236}">
                <a16:creationId xmlns:a16="http://schemas.microsoft.com/office/drawing/2014/main" id="{E8EF472B-C624-DA60-C989-85F7DF82AC51}"/>
              </a:ext>
            </a:extLst>
          </p:cNvPr>
          <p:cNvPicPr>
            <a:picLocks noChangeAspect="1"/>
          </p:cNvPicPr>
          <p:nvPr/>
        </p:nvPicPr>
        <p:blipFill>
          <a:blip r:embed="rId7"/>
          <a:stretch>
            <a:fillRect/>
          </a:stretch>
        </p:blipFill>
        <p:spPr>
          <a:xfrm>
            <a:off x="611561" y="1771075"/>
            <a:ext cx="8344623" cy="4389500"/>
          </a:xfrm>
          <a:prstGeom prst="rect">
            <a:avLst/>
          </a:prstGeom>
        </p:spPr>
      </p:pic>
      <p:sp>
        <p:nvSpPr>
          <p:cNvPr id="7" name="Ovale 6">
            <a:extLst>
              <a:ext uri="{FF2B5EF4-FFF2-40B4-BE49-F238E27FC236}">
                <a16:creationId xmlns:a16="http://schemas.microsoft.com/office/drawing/2014/main" id="{9455CB0B-BB2B-1D28-B06F-D9ED7411DBB5}"/>
              </a:ext>
            </a:extLst>
          </p:cNvPr>
          <p:cNvSpPr/>
          <p:nvPr/>
        </p:nvSpPr>
        <p:spPr>
          <a:xfrm>
            <a:off x="2699792" y="2058533"/>
            <a:ext cx="2016224" cy="38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0C3EAFB-9C6B-7C45-0449-E079E343436B}"/>
              </a:ext>
            </a:extLst>
          </p:cNvPr>
          <p:cNvPicPr>
            <a:picLocks noChangeAspect="1"/>
          </p:cNvPicPr>
          <p:nvPr/>
        </p:nvPicPr>
        <p:blipFill>
          <a:blip r:embed="rId8"/>
          <a:stretch>
            <a:fillRect/>
          </a:stretch>
        </p:blipFill>
        <p:spPr>
          <a:xfrm>
            <a:off x="611561" y="2704865"/>
            <a:ext cx="9144000" cy="2966400"/>
          </a:xfrm>
          <a:prstGeom prst="rect">
            <a:avLst/>
          </a:prstGeom>
        </p:spPr>
      </p:pic>
      <p:sp>
        <p:nvSpPr>
          <p:cNvPr id="13" name="Ovale 12">
            <a:extLst>
              <a:ext uri="{FF2B5EF4-FFF2-40B4-BE49-F238E27FC236}">
                <a16:creationId xmlns:a16="http://schemas.microsoft.com/office/drawing/2014/main" id="{73660CD4-1F75-4804-2542-04D3A7E49B91}"/>
              </a:ext>
            </a:extLst>
          </p:cNvPr>
          <p:cNvSpPr/>
          <p:nvPr/>
        </p:nvSpPr>
        <p:spPr>
          <a:xfrm>
            <a:off x="2589312" y="2536072"/>
            <a:ext cx="2016224" cy="38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F23965C5-762B-4C0E-C764-CC99CAD44002}"/>
              </a:ext>
            </a:extLst>
          </p:cNvPr>
          <p:cNvSpPr/>
          <p:nvPr/>
        </p:nvSpPr>
        <p:spPr>
          <a:xfrm>
            <a:off x="3167337" y="2894945"/>
            <a:ext cx="2016224" cy="38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276CA370-9491-F5A7-45F8-D0581E5AB6F4}"/>
              </a:ext>
            </a:extLst>
          </p:cNvPr>
          <p:cNvPicPr>
            <a:picLocks noChangeAspect="1"/>
          </p:cNvPicPr>
          <p:nvPr/>
        </p:nvPicPr>
        <p:blipFill>
          <a:blip r:embed="rId9"/>
          <a:stretch>
            <a:fillRect/>
          </a:stretch>
        </p:blipFill>
        <p:spPr>
          <a:xfrm>
            <a:off x="636250" y="5729161"/>
            <a:ext cx="4595258" cy="480102"/>
          </a:xfrm>
          <a:prstGeom prst="rect">
            <a:avLst/>
          </a:prstGeom>
        </p:spPr>
      </p:pic>
      <p:sp>
        <p:nvSpPr>
          <p:cNvPr id="17" name="Ovale 16">
            <a:extLst>
              <a:ext uri="{FF2B5EF4-FFF2-40B4-BE49-F238E27FC236}">
                <a16:creationId xmlns:a16="http://schemas.microsoft.com/office/drawing/2014/main" id="{7B1C1105-4F88-04B5-345A-D420EDD366FC}"/>
              </a:ext>
            </a:extLst>
          </p:cNvPr>
          <p:cNvSpPr/>
          <p:nvPr/>
        </p:nvSpPr>
        <p:spPr>
          <a:xfrm>
            <a:off x="2768229" y="5671265"/>
            <a:ext cx="2016224" cy="236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A152FF53-1CA4-22F0-013E-9831FE779027}"/>
              </a:ext>
            </a:extLst>
          </p:cNvPr>
          <p:cNvSpPr/>
          <p:nvPr/>
        </p:nvSpPr>
        <p:spPr>
          <a:xfrm>
            <a:off x="2920629" y="5823665"/>
            <a:ext cx="2016224" cy="236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67BC5B0E-637B-F43E-37B6-32B68D1757CC}"/>
              </a:ext>
            </a:extLst>
          </p:cNvPr>
          <p:cNvSpPr/>
          <p:nvPr/>
        </p:nvSpPr>
        <p:spPr>
          <a:xfrm>
            <a:off x="187816" y="6019913"/>
            <a:ext cx="4901437" cy="247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2062B0AE-A72B-E107-26E9-3240997632A6}"/>
              </a:ext>
            </a:extLst>
          </p:cNvPr>
          <p:cNvPicPr>
            <a:picLocks noChangeAspect="1"/>
          </p:cNvPicPr>
          <p:nvPr/>
        </p:nvPicPr>
        <p:blipFill>
          <a:blip r:embed="rId10"/>
          <a:stretch>
            <a:fillRect/>
          </a:stretch>
        </p:blipFill>
        <p:spPr>
          <a:xfrm>
            <a:off x="611561" y="6227654"/>
            <a:ext cx="8055038" cy="624894"/>
          </a:xfrm>
          <a:prstGeom prst="rect">
            <a:avLst/>
          </a:prstGeom>
        </p:spPr>
      </p:pic>
      <p:sp>
        <p:nvSpPr>
          <p:cNvPr id="22" name="Ovale 21">
            <a:extLst>
              <a:ext uri="{FF2B5EF4-FFF2-40B4-BE49-F238E27FC236}">
                <a16:creationId xmlns:a16="http://schemas.microsoft.com/office/drawing/2014/main" id="{F0679121-922F-4597-23DD-9F1E63F2B74F}"/>
              </a:ext>
            </a:extLst>
          </p:cNvPr>
          <p:cNvSpPr/>
          <p:nvPr/>
        </p:nvSpPr>
        <p:spPr>
          <a:xfrm>
            <a:off x="2828282" y="6172313"/>
            <a:ext cx="2016224" cy="236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9CABEFE0-E644-5CEC-E2B2-A9078555EA50}"/>
              </a:ext>
            </a:extLst>
          </p:cNvPr>
          <p:cNvSpPr/>
          <p:nvPr/>
        </p:nvSpPr>
        <p:spPr>
          <a:xfrm>
            <a:off x="377563" y="6685974"/>
            <a:ext cx="6498693" cy="263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9886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P spid="14" grpId="0" animBg="1"/>
      <p:bldP spid="17" grpId="0" animBg="1"/>
      <p:bldP spid="18" grpId="0" animBg="1"/>
      <p:bldP spid="19"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05666-E963-5BB7-9F76-E268A883253F}"/>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662983EE-8E07-EF99-3570-77C3EB676DD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209FD59-270A-2F35-4486-BBA3AA2C8D3C}"/>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AB7D37B9-3C1E-7BBD-568A-ADA77372CB98}"/>
              </a:ext>
            </a:extLst>
          </p:cNvPr>
          <p:cNvSpPr txBox="1"/>
          <p:nvPr/>
        </p:nvSpPr>
        <p:spPr>
          <a:xfrm>
            <a:off x="965574" y="1052737"/>
            <a:ext cx="7638873"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unmask a unit, making it available again for use, simply utilize the unmask command: </a:t>
            </a:r>
            <a:r>
              <a:rPr lang="en-US" b="0" i="0" dirty="0" err="1">
                <a:solidFill>
                  <a:schemeClr val="bg1"/>
                </a:solidFill>
                <a:effectLst/>
                <a:latin typeface="Udemy Sans"/>
              </a:rPr>
              <a:t>systemctl</a:t>
            </a:r>
            <a:r>
              <a:rPr lang="en-US" dirty="0">
                <a:solidFill>
                  <a:schemeClr val="bg1"/>
                </a:solidFill>
                <a:latin typeface="Udemy Sans"/>
              </a:rPr>
              <a:t> </a:t>
            </a:r>
            <a:r>
              <a:rPr lang="en-US" b="0" i="0" dirty="0">
                <a:solidFill>
                  <a:schemeClr val="bg1"/>
                </a:solidFill>
                <a:effectLst/>
                <a:latin typeface="Udemy Sans"/>
              </a:rPr>
              <a:t>unmask nginx and </a:t>
            </a:r>
            <a:r>
              <a:rPr lang="en-US" b="0" i="0" dirty="0" err="1">
                <a:solidFill>
                  <a:schemeClr val="bg1"/>
                </a:solidFill>
                <a:effectLst/>
                <a:latin typeface="Udemy Sans"/>
              </a:rPr>
              <a:t>systemsctl</a:t>
            </a:r>
            <a:r>
              <a:rPr lang="en-US" b="0" i="0" dirty="0">
                <a:solidFill>
                  <a:schemeClr val="bg1"/>
                </a:solidFill>
                <a:effectLst/>
                <a:latin typeface="Udemy Sans"/>
              </a:rPr>
              <a:t> start nginx.</a:t>
            </a:r>
          </a:p>
        </p:txBody>
      </p:sp>
      <p:pic>
        <p:nvPicPr>
          <p:cNvPr id="6" name="Immagine 5">
            <a:extLst>
              <a:ext uri="{FF2B5EF4-FFF2-40B4-BE49-F238E27FC236}">
                <a16:creationId xmlns:a16="http://schemas.microsoft.com/office/drawing/2014/main" id="{5B69FDA6-65B9-798E-F83E-C75D94F81624}"/>
              </a:ext>
            </a:extLst>
          </p:cNvPr>
          <p:cNvPicPr>
            <a:picLocks noChangeAspect="1"/>
          </p:cNvPicPr>
          <p:nvPr/>
        </p:nvPicPr>
        <p:blipFill>
          <a:blip r:embed="rId7"/>
          <a:stretch>
            <a:fillRect/>
          </a:stretch>
        </p:blipFill>
        <p:spPr>
          <a:xfrm>
            <a:off x="1386195" y="1844824"/>
            <a:ext cx="6797629" cy="4435224"/>
          </a:xfrm>
          <a:prstGeom prst="rect">
            <a:avLst/>
          </a:prstGeom>
        </p:spPr>
      </p:pic>
      <p:sp>
        <p:nvSpPr>
          <p:cNvPr id="7" name="Ovale 6">
            <a:extLst>
              <a:ext uri="{FF2B5EF4-FFF2-40B4-BE49-F238E27FC236}">
                <a16:creationId xmlns:a16="http://schemas.microsoft.com/office/drawing/2014/main" id="{A8DFB2E1-9EF3-6DD7-49FE-072AC3537ACF}"/>
              </a:ext>
            </a:extLst>
          </p:cNvPr>
          <p:cNvSpPr/>
          <p:nvPr/>
        </p:nvSpPr>
        <p:spPr>
          <a:xfrm>
            <a:off x="3537548" y="2132856"/>
            <a:ext cx="1898547"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E0916946-83FF-4AB6-16F6-BB23D4007247}"/>
              </a:ext>
            </a:extLst>
          </p:cNvPr>
          <p:cNvSpPr/>
          <p:nvPr/>
        </p:nvSpPr>
        <p:spPr>
          <a:xfrm>
            <a:off x="3608400" y="2492896"/>
            <a:ext cx="1898547"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3479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8387-344C-0E29-E6B7-7020326DCAA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4C51996-8BD4-68AB-57F5-D66A4F96166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D8758AE-E2FD-A4E7-62DE-A92ECB06E58F}"/>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2ED484CC-3589-AA71-A0E6-EE4E4B9BCBF5}"/>
              </a:ext>
            </a:extLst>
          </p:cNvPr>
          <p:cNvPicPr>
            <a:picLocks noChangeAspect="1"/>
          </p:cNvPicPr>
          <p:nvPr/>
        </p:nvPicPr>
        <p:blipFill>
          <a:blip r:embed="rId7"/>
          <a:stretch>
            <a:fillRect/>
          </a:stretch>
        </p:blipFill>
        <p:spPr>
          <a:xfrm>
            <a:off x="1403648" y="1040049"/>
            <a:ext cx="6187976" cy="5113463"/>
          </a:xfrm>
          <a:prstGeom prst="rect">
            <a:avLst/>
          </a:prstGeom>
        </p:spPr>
      </p:pic>
      <p:sp>
        <p:nvSpPr>
          <p:cNvPr id="7" name="CasellaDiTesto 6">
            <a:extLst>
              <a:ext uri="{FF2B5EF4-FFF2-40B4-BE49-F238E27FC236}">
                <a16:creationId xmlns:a16="http://schemas.microsoft.com/office/drawing/2014/main" id="{F3830B70-20A3-1D3E-B990-8CF085CEECAA}"/>
              </a:ext>
            </a:extLst>
          </p:cNvPr>
          <p:cNvSpPr txBox="1"/>
          <p:nvPr/>
        </p:nvSpPr>
        <p:spPr>
          <a:xfrm>
            <a:off x="3491880" y="1772816"/>
            <a:ext cx="3960440" cy="923330"/>
          </a:xfrm>
          <a:prstGeom prst="rect">
            <a:avLst/>
          </a:prstGeom>
          <a:solidFill>
            <a:schemeClr val="accent1"/>
          </a:solidFill>
        </p:spPr>
        <p:txBody>
          <a:bodyPr wrap="square">
            <a:spAutoFit/>
          </a:bodyPr>
          <a:lstStyle/>
          <a:p>
            <a:r>
              <a:rPr lang="en-US" b="0" i="0" dirty="0">
                <a:solidFill>
                  <a:schemeClr val="bg1"/>
                </a:solidFill>
                <a:effectLst/>
                <a:latin typeface="Udemy Sans"/>
              </a:rPr>
              <a:t>There is such a file for each user and on Ubuntu the files are located in /var/spool/</a:t>
            </a:r>
            <a:r>
              <a:rPr lang="en-US" b="0" i="0" dirty="0" err="1">
                <a:solidFill>
                  <a:schemeClr val="bg1"/>
                </a:solidFill>
                <a:effectLst/>
                <a:latin typeface="Udemy Sans"/>
              </a:rPr>
              <a:t>cron</a:t>
            </a:r>
            <a:r>
              <a:rPr lang="en-US" b="0" i="0" dirty="0">
                <a:solidFill>
                  <a:schemeClr val="bg1"/>
                </a:solidFill>
                <a:effectLst/>
                <a:latin typeface="Udemy Sans"/>
              </a:rPr>
              <a:t>/crontabs.</a:t>
            </a:r>
            <a:endParaRPr lang="it-IT" dirty="0">
              <a:solidFill>
                <a:schemeClr val="bg1"/>
              </a:solidFill>
            </a:endParaRPr>
          </a:p>
        </p:txBody>
      </p:sp>
      <p:sp>
        <p:nvSpPr>
          <p:cNvPr id="10" name="Ovale 9">
            <a:extLst>
              <a:ext uri="{FF2B5EF4-FFF2-40B4-BE49-F238E27FC236}">
                <a16:creationId xmlns:a16="http://schemas.microsoft.com/office/drawing/2014/main" id="{9EE95A82-62D9-E427-F730-58740422A6D2}"/>
              </a:ext>
            </a:extLst>
          </p:cNvPr>
          <p:cNvSpPr/>
          <p:nvPr/>
        </p:nvSpPr>
        <p:spPr>
          <a:xfrm>
            <a:off x="2951820" y="1336498"/>
            <a:ext cx="2844316" cy="3643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F415296B-1B5E-4BA6-A678-BDFAF462AE9E}"/>
              </a:ext>
            </a:extLst>
          </p:cNvPr>
          <p:cNvPicPr>
            <a:picLocks noChangeAspect="1"/>
          </p:cNvPicPr>
          <p:nvPr/>
        </p:nvPicPr>
        <p:blipFill>
          <a:blip r:embed="rId8"/>
          <a:stretch>
            <a:fillRect/>
          </a:stretch>
        </p:blipFill>
        <p:spPr>
          <a:xfrm>
            <a:off x="1428509" y="2869360"/>
            <a:ext cx="2872989" cy="777307"/>
          </a:xfrm>
          <a:prstGeom prst="rect">
            <a:avLst/>
          </a:prstGeom>
        </p:spPr>
      </p:pic>
      <p:sp>
        <p:nvSpPr>
          <p:cNvPr id="14" name="Ovale 13">
            <a:extLst>
              <a:ext uri="{FF2B5EF4-FFF2-40B4-BE49-F238E27FC236}">
                <a16:creationId xmlns:a16="http://schemas.microsoft.com/office/drawing/2014/main" id="{436CBE66-00D6-FA8B-5F7A-B07F333BF35B}"/>
              </a:ext>
            </a:extLst>
          </p:cNvPr>
          <p:cNvSpPr/>
          <p:nvPr/>
        </p:nvSpPr>
        <p:spPr>
          <a:xfrm>
            <a:off x="2957590" y="2647668"/>
            <a:ext cx="1254369" cy="4832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DDEFC4A6-6803-CDB0-AB20-F798FAF23D2E}"/>
              </a:ext>
            </a:extLst>
          </p:cNvPr>
          <p:cNvSpPr txBox="1"/>
          <p:nvPr/>
        </p:nvSpPr>
        <p:spPr>
          <a:xfrm>
            <a:off x="4211959" y="3217154"/>
            <a:ext cx="2358008" cy="369332"/>
          </a:xfrm>
          <a:prstGeom prst="rect">
            <a:avLst/>
          </a:prstGeom>
          <a:solidFill>
            <a:schemeClr val="accent1"/>
          </a:solidFill>
        </p:spPr>
        <p:txBody>
          <a:bodyPr wrap="square">
            <a:spAutoFit/>
          </a:bodyPr>
          <a:lstStyle/>
          <a:p>
            <a:r>
              <a:rPr lang="it-IT" b="0" i="0" dirty="0" err="1">
                <a:solidFill>
                  <a:schemeClr val="bg1"/>
                </a:solidFill>
                <a:effectLst/>
                <a:latin typeface="Udemy Sans"/>
              </a:rPr>
              <a:t>This</a:t>
            </a:r>
            <a:r>
              <a:rPr lang="it-IT" b="0" i="0" dirty="0">
                <a:solidFill>
                  <a:schemeClr val="bg1"/>
                </a:solidFill>
                <a:effectLst/>
                <a:latin typeface="Udemy Sans"/>
              </a:rPr>
              <a:t> </a:t>
            </a:r>
            <a:r>
              <a:rPr lang="it-IT" b="0" i="0" dirty="0" err="1">
                <a:solidFill>
                  <a:schemeClr val="bg1"/>
                </a:solidFill>
                <a:effectLst/>
                <a:latin typeface="Udemy Sans"/>
              </a:rPr>
              <a:t>is</a:t>
            </a:r>
            <a:r>
              <a:rPr lang="it-IT" b="0" i="0" dirty="0">
                <a:solidFill>
                  <a:schemeClr val="bg1"/>
                </a:solidFill>
                <a:effectLst/>
                <a:latin typeface="Udemy Sans"/>
              </a:rPr>
              <a:t> the </a:t>
            </a:r>
            <a:r>
              <a:rPr lang="it-IT" b="0" i="0" dirty="0" err="1">
                <a:solidFill>
                  <a:schemeClr val="bg1"/>
                </a:solidFill>
                <a:effectLst/>
                <a:latin typeface="Udemy Sans"/>
              </a:rPr>
              <a:t>command</a:t>
            </a:r>
            <a:endParaRPr lang="it-IT" dirty="0">
              <a:solidFill>
                <a:schemeClr val="bg1"/>
              </a:solidFill>
            </a:endParaRPr>
          </a:p>
        </p:txBody>
      </p:sp>
      <p:pic>
        <p:nvPicPr>
          <p:cNvPr id="18" name="Immagine 17">
            <a:extLst>
              <a:ext uri="{FF2B5EF4-FFF2-40B4-BE49-F238E27FC236}">
                <a16:creationId xmlns:a16="http://schemas.microsoft.com/office/drawing/2014/main" id="{3AF1F9B0-D0F4-09BD-5DFC-B09553E3273F}"/>
              </a:ext>
            </a:extLst>
          </p:cNvPr>
          <p:cNvPicPr>
            <a:picLocks noChangeAspect="1"/>
          </p:cNvPicPr>
          <p:nvPr/>
        </p:nvPicPr>
        <p:blipFill>
          <a:blip r:embed="rId9"/>
          <a:stretch>
            <a:fillRect/>
          </a:stretch>
        </p:blipFill>
        <p:spPr>
          <a:xfrm>
            <a:off x="1437474" y="4561507"/>
            <a:ext cx="4534293" cy="815411"/>
          </a:xfrm>
          <a:prstGeom prst="rect">
            <a:avLst/>
          </a:prstGeom>
        </p:spPr>
      </p:pic>
      <p:sp>
        <p:nvSpPr>
          <p:cNvPr id="19" name="Ovale 18">
            <a:extLst>
              <a:ext uri="{FF2B5EF4-FFF2-40B4-BE49-F238E27FC236}">
                <a16:creationId xmlns:a16="http://schemas.microsoft.com/office/drawing/2014/main" id="{D328A2EB-1625-C808-EDDB-C195162C1FE1}"/>
              </a:ext>
            </a:extLst>
          </p:cNvPr>
          <p:cNvSpPr/>
          <p:nvPr/>
        </p:nvSpPr>
        <p:spPr>
          <a:xfrm>
            <a:off x="2864695" y="4448429"/>
            <a:ext cx="1635297" cy="346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2F71FC68-2ABD-BD02-E618-B3F44719026A}"/>
              </a:ext>
            </a:extLst>
          </p:cNvPr>
          <p:cNvSpPr/>
          <p:nvPr/>
        </p:nvSpPr>
        <p:spPr>
          <a:xfrm>
            <a:off x="4844201" y="4675345"/>
            <a:ext cx="807920" cy="3071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C1765FDB-CB82-7732-4BBF-8DCAA3014C13}"/>
              </a:ext>
            </a:extLst>
          </p:cNvPr>
          <p:cNvSpPr txBox="1"/>
          <p:nvPr/>
        </p:nvSpPr>
        <p:spPr>
          <a:xfrm>
            <a:off x="2864695" y="5177282"/>
            <a:ext cx="4572000" cy="646331"/>
          </a:xfrm>
          <a:prstGeom prst="rect">
            <a:avLst/>
          </a:prstGeom>
          <a:solidFill>
            <a:schemeClr val="accent1"/>
          </a:solidFill>
        </p:spPr>
        <p:txBody>
          <a:bodyPr wrap="square">
            <a:spAutoFit/>
          </a:bodyPr>
          <a:lstStyle/>
          <a:p>
            <a:r>
              <a:rPr lang="en-US" dirty="0">
                <a:solidFill>
                  <a:schemeClr val="bg1"/>
                </a:solidFill>
                <a:latin typeface="Udemy Sans"/>
              </a:rPr>
              <a:t>This is</a:t>
            </a:r>
            <a:r>
              <a:rPr lang="en-US" b="0" i="0" dirty="0">
                <a:solidFill>
                  <a:schemeClr val="bg1"/>
                </a:solidFill>
                <a:effectLst/>
                <a:latin typeface="Udemy Sans"/>
              </a:rPr>
              <a:t> </a:t>
            </a:r>
            <a:r>
              <a:rPr lang="en-US" b="0" i="0" dirty="0" err="1">
                <a:solidFill>
                  <a:schemeClr val="bg1"/>
                </a:solidFill>
                <a:effectLst/>
                <a:latin typeface="Udemy Sans"/>
              </a:rPr>
              <a:t>is</a:t>
            </a:r>
            <a:r>
              <a:rPr lang="en-US" b="0" i="0" dirty="0">
                <a:solidFill>
                  <a:schemeClr val="bg1"/>
                </a:solidFill>
                <a:effectLst/>
                <a:latin typeface="Udemy Sans"/>
              </a:rPr>
              <a:t> a configuration file for the system wide </a:t>
            </a:r>
            <a:r>
              <a:rPr lang="en-US" b="0" i="0" dirty="0" err="1">
                <a:solidFill>
                  <a:schemeClr val="bg1"/>
                </a:solidFill>
                <a:effectLst/>
                <a:latin typeface="Udemy Sans"/>
              </a:rPr>
              <a:t>cron</a:t>
            </a:r>
            <a:r>
              <a:rPr lang="en-US" b="0" i="0" dirty="0">
                <a:solidFill>
                  <a:schemeClr val="bg1"/>
                </a:solidFill>
                <a:effectLst/>
                <a:latin typeface="Udemy Sans"/>
              </a:rPr>
              <a:t> jobs</a:t>
            </a:r>
            <a:endParaRPr lang="it-IT" dirty="0">
              <a:solidFill>
                <a:schemeClr val="bg1"/>
              </a:solidFill>
            </a:endParaRPr>
          </a:p>
        </p:txBody>
      </p:sp>
    </p:spTree>
    <p:extLst>
      <p:ext uri="{BB962C8B-B14F-4D97-AF65-F5344CB8AC3E}">
        <p14:creationId xmlns:p14="http://schemas.microsoft.com/office/powerpoint/2010/main" val="22734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4" grpId="0" animBg="1"/>
      <p:bldP spid="16" grpId="0" animBg="1"/>
      <p:bldP spid="19" grpId="0" animBg="1"/>
      <p:bldP spid="20"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20A0B-EBEF-B328-9E23-1D256A3B6A4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1E8BB03-37AF-7D7A-37D1-0A8A11736E3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A875BFB-D5C2-2883-584A-A6AA232A916E}"/>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03647061-27A8-2115-E22E-BA2315C359CF}"/>
              </a:ext>
            </a:extLst>
          </p:cNvPr>
          <p:cNvSpPr txBox="1"/>
          <p:nvPr/>
        </p:nvSpPr>
        <p:spPr>
          <a:xfrm>
            <a:off x="395536" y="1052737"/>
            <a:ext cx="8748464" cy="369332"/>
          </a:xfrm>
          <a:prstGeom prst="rect">
            <a:avLst/>
          </a:prstGeom>
          <a:solidFill>
            <a:schemeClr val="accent1"/>
          </a:solidFill>
        </p:spPr>
        <p:txBody>
          <a:bodyPr wrap="square">
            <a:spAutoFit/>
          </a:bodyPr>
          <a:lstStyle/>
          <a:p>
            <a:r>
              <a:rPr lang="en-US" dirty="0">
                <a:solidFill>
                  <a:schemeClr val="bg1"/>
                </a:solidFill>
                <a:latin typeface="Udemy Sans"/>
              </a:rPr>
              <a:t>To see a list of all of the active units the </a:t>
            </a:r>
            <a:r>
              <a:rPr lang="en-US" dirty="0" err="1">
                <a:solidFill>
                  <a:schemeClr val="bg1"/>
                </a:solidFill>
                <a:latin typeface="Udemy Sans"/>
              </a:rPr>
              <a:t>systemd</a:t>
            </a:r>
            <a:r>
              <a:rPr lang="en-US" dirty="0">
                <a:solidFill>
                  <a:schemeClr val="bg1"/>
                </a:solidFill>
                <a:latin typeface="Udemy Sans"/>
              </a:rPr>
              <a:t> knows about, use the </a:t>
            </a:r>
            <a:r>
              <a:rPr lang="en-US" b="1" dirty="0">
                <a:solidFill>
                  <a:schemeClr val="bg1"/>
                </a:solidFill>
                <a:latin typeface="Udemy Sans"/>
              </a:rPr>
              <a:t>list-units</a:t>
            </a:r>
            <a:r>
              <a:rPr lang="en-US" dirty="0">
                <a:solidFill>
                  <a:schemeClr val="bg1"/>
                </a:solidFill>
                <a:latin typeface="Udemy Sans"/>
              </a:rPr>
              <a:t> command</a:t>
            </a:r>
            <a:endParaRPr lang="en-US" b="0" i="0" dirty="0">
              <a:solidFill>
                <a:schemeClr val="bg1"/>
              </a:solidFill>
              <a:effectLst/>
              <a:latin typeface="Udemy Sans"/>
            </a:endParaRPr>
          </a:p>
        </p:txBody>
      </p:sp>
      <p:pic>
        <p:nvPicPr>
          <p:cNvPr id="5" name="Immagine 4">
            <a:extLst>
              <a:ext uri="{FF2B5EF4-FFF2-40B4-BE49-F238E27FC236}">
                <a16:creationId xmlns:a16="http://schemas.microsoft.com/office/drawing/2014/main" id="{F83EF1E1-A58D-53C9-37CA-CE0A0F8E544B}"/>
              </a:ext>
            </a:extLst>
          </p:cNvPr>
          <p:cNvPicPr>
            <a:picLocks noChangeAspect="1"/>
          </p:cNvPicPr>
          <p:nvPr/>
        </p:nvPicPr>
        <p:blipFill>
          <a:blip r:embed="rId7"/>
          <a:stretch>
            <a:fillRect/>
          </a:stretch>
        </p:blipFill>
        <p:spPr>
          <a:xfrm>
            <a:off x="669242" y="1484784"/>
            <a:ext cx="8016935" cy="4427604"/>
          </a:xfrm>
          <a:prstGeom prst="rect">
            <a:avLst/>
          </a:prstGeom>
        </p:spPr>
      </p:pic>
      <p:sp>
        <p:nvSpPr>
          <p:cNvPr id="10" name="Ovale 9">
            <a:extLst>
              <a:ext uri="{FF2B5EF4-FFF2-40B4-BE49-F238E27FC236}">
                <a16:creationId xmlns:a16="http://schemas.microsoft.com/office/drawing/2014/main" id="{394C39C8-30F4-F07E-28DF-694A9626CC0D}"/>
              </a:ext>
            </a:extLst>
          </p:cNvPr>
          <p:cNvSpPr/>
          <p:nvPr/>
        </p:nvSpPr>
        <p:spPr>
          <a:xfrm>
            <a:off x="2915816" y="1678283"/>
            <a:ext cx="1656184" cy="5265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4B3269A-3EF4-A49A-CACB-197BF6BCC038}"/>
              </a:ext>
            </a:extLst>
          </p:cNvPr>
          <p:cNvPicPr>
            <a:picLocks noChangeAspect="1"/>
          </p:cNvPicPr>
          <p:nvPr/>
        </p:nvPicPr>
        <p:blipFill>
          <a:blip r:embed="rId8"/>
          <a:stretch>
            <a:fillRect/>
          </a:stretch>
        </p:blipFill>
        <p:spPr>
          <a:xfrm>
            <a:off x="669242" y="2276872"/>
            <a:ext cx="9144000" cy="3328679"/>
          </a:xfrm>
          <a:prstGeom prst="rect">
            <a:avLst/>
          </a:prstGeom>
        </p:spPr>
      </p:pic>
      <p:sp>
        <p:nvSpPr>
          <p:cNvPr id="13" name="Ovale 12">
            <a:extLst>
              <a:ext uri="{FF2B5EF4-FFF2-40B4-BE49-F238E27FC236}">
                <a16:creationId xmlns:a16="http://schemas.microsoft.com/office/drawing/2014/main" id="{F31DA86C-3B79-1447-5499-A12595B90F5F}"/>
              </a:ext>
            </a:extLst>
          </p:cNvPr>
          <p:cNvSpPr/>
          <p:nvPr/>
        </p:nvSpPr>
        <p:spPr>
          <a:xfrm>
            <a:off x="635514" y="3337765"/>
            <a:ext cx="1128174" cy="307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F6F43A7-659F-28E2-D19E-BC5EEED6B27D}"/>
              </a:ext>
            </a:extLst>
          </p:cNvPr>
          <p:cNvSpPr/>
          <p:nvPr/>
        </p:nvSpPr>
        <p:spPr>
          <a:xfrm>
            <a:off x="7944399" y="3501008"/>
            <a:ext cx="1128174" cy="2406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2013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03F87-52F6-657C-9346-DE8DCFE67CF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44D0AA1-E918-5AB1-A71B-00C417D64D61}"/>
              </a:ext>
            </a:extLst>
          </p:cNvPr>
          <p:cNvGraphicFramePr/>
          <p:nvPr>
            <p:extLst>
              <p:ext uri="{D42A27DB-BD31-4B8C-83A1-F6EECF244321}">
                <p14:modId xmlns:p14="http://schemas.microsoft.com/office/powerpoint/2010/main" val="138076604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BBA46BB-935F-BCEA-82A9-D207EDDA027C}"/>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16941E84-598F-3F42-C76B-F3FD2A89EDC9}"/>
              </a:ext>
            </a:extLst>
          </p:cNvPr>
          <p:cNvPicPr>
            <a:picLocks noChangeAspect="1"/>
          </p:cNvPicPr>
          <p:nvPr/>
        </p:nvPicPr>
        <p:blipFill>
          <a:blip r:embed="rId7"/>
          <a:stretch>
            <a:fillRect/>
          </a:stretch>
        </p:blipFill>
        <p:spPr>
          <a:xfrm>
            <a:off x="2699792" y="980728"/>
            <a:ext cx="3096344" cy="5866758"/>
          </a:xfrm>
          <a:prstGeom prst="rect">
            <a:avLst/>
          </a:prstGeom>
        </p:spPr>
      </p:pic>
    </p:spTree>
    <p:extLst>
      <p:ext uri="{BB962C8B-B14F-4D97-AF65-F5344CB8AC3E}">
        <p14:creationId xmlns:p14="http://schemas.microsoft.com/office/powerpoint/2010/main" val="863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E1FAC-55C2-E7F1-78BA-286B6C30C0B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361A317-E343-B5D0-F54F-F76333211494}"/>
              </a:ext>
            </a:extLst>
          </p:cNvPr>
          <p:cNvGraphicFramePr/>
          <p:nvPr>
            <p:extLst>
              <p:ext uri="{D42A27DB-BD31-4B8C-83A1-F6EECF244321}">
                <p14:modId xmlns:p14="http://schemas.microsoft.com/office/powerpoint/2010/main" val="428547170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BF3CBB3-D02D-DC94-3A4A-D72BA73C3834}"/>
              </a:ext>
            </a:extLst>
          </p:cNvPr>
          <p:cNvSpPr/>
          <p:nvPr/>
        </p:nvSpPr>
        <p:spPr>
          <a:xfrm>
            <a:off x="467544" y="172027"/>
            <a:ext cx="996062" cy="665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5EA3FBD9-3D68-FDE8-D513-6C07BC307E23}"/>
              </a:ext>
            </a:extLst>
          </p:cNvPr>
          <p:cNvPicPr>
            <a:picLocks noChangeAspect="1"/>
          </p:cNvPicPr>
          <p:nvPr/>
        </p:nvPicPr>
        <p:blipFill>
          <a:blip r:embed="rId7"/>
          <a:stretch>
            <a:fillRect/>
          </a:stretch>
        </p:blipFill>
        <p:spPr>
          <a:xfrm>
            <a:off x="669242" y="980728"/>
            <a:ext cx="4770533" cy="1463167"/>
          </a:xfrm>
          <a:prstGeom prst="rect">
            <a:avLst/>
          </a:prstGeom>
        </p:spPr>
      </p:pic>
      <p:sp>
        <p:nvSpPr>
          <p:cNvPr id="5" name="Ovale 4">
            <a:extLst>
              <a:ext uri="{FF2B5EF4-FFF2-40B4-BE49-F238E27FC236}">
                <a16:creationId xmlns:a16="http://schemas.microsoft.com/office/drawing/2014/main" id="{F4E9F3BA-4DDD-343F-E88F-3C42BDD86320}"/>
              </a:ext>
            </a:extLst>
          </p:cNvPr>
          <p:cNvSpPr/>
          <p:nvPr/>
        </p:nvSpPr>
        <p:spPr>
          <a:xfrm>
            <a:off x="753743" y="1196752"/>
            <a:ext cx="423664"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2A22D08D-E517-1B5B-4232-F5BCA4E49335}"/>
              </a:ext>
            </a:extLst>
          </p:cNvPr>
          <p:cNvPicPr>
            <a:picLocks noChangeAspect="1"/>
          </p:cNvPicPr>
          <p:nvPr/>
        </p:nvPicPr>
        <p:blipFill>
          <a:blip r:embed="rId8"/>
          <a:stretch>
            <a:fillRect/>
          </a:stretch>
        </p:blipFill>
        <p:spPr>
          <a:xfrm>
            <a:off x="629582" y="2510710"/>
            <a:ext cx="4762913" cy="1836579"/>
          </a:xfrm>
          <a:prstGeom prst="rect">
            <a:avLst/>
          </a:prstGeom>
        </p:spPr>
      </p:pic>
      <p:sp>
        <p:nvSpPr>
          <p:cNvPr id="10" name="Ovale 9">
            <a:extLst>
              <a:ext uri="{FF2B5EF4-FFF2-40B4-BE49-F238E27FC236}">
                <a16:creationId xmlns:a16="http://schemas.microsoft.com/office/drawing/2014/main" id="{E9190838-7A73-6BBD-1ED6-2B3F8CEB8516}"/>
              </a:ext>
            </a:extLst>
          </p:cNvPr>
          <p:cNvSpPr/>
          <p:nvPr/>
        </p:nvSpPr>
        <p:spPr>
          <a:xfrm>
            <a:off x="642539" y="3131704"/>
            <a:ext cx="423664"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1BFB9693-4230-C41C-307E-238C37606AC0}"/>
              </a:ext>
            </a:extLst>
          </p:cNvPr>
          <p:cNvPicPr>
            <a:picLocks noChangeAspect="1"/>
          </p:cNvPicPr>
          <p:nvPr/>
        </p:nvPicPr>
        <p:blipFill>
          <a:blip r:embed="rId9"/>
          <a:stretch>
            <a:fillRect/>
          </a:stretch>
        </p:blipFill>
        <p:spPr>
          <a:xfrm>
            <a:off x="642539" y="4428132"/>
            <a:ext cx="4595258" cy="1524132"/>
          </a:xfrm>
          <a:prstGeom prst="rect">
            <a:avLst/>
          </a:prstGeom>
        </p:spPr>
      </p:pic>
      <p:sp>
        <p:nvSpPr>
          <p:cNvPr id="13" name="Ovale 12">
            <a:extLst>
              <a:ext uri="{FF2B5EF4-FFF2-40B4-BE49-F238E27FC236}">
                <a16:creationId xmlns:a16="http://schemas.microsoft.com/office/drawing/2014/main" id="{446C7FEB-F383-175B-0C77-B26841E0E30D}"/>
              </a:ext>
            </a:extLst>
          </p:cNvPr>
          <p:cNvSpPr/>
          <p:nvPr/>
        </p:nvSpPr>
        <p:spPr>
          <a:xfrm>
            <a:off x="642539" y="5085184"/>
            <a:ext cx="423664"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04D11FC6-ABD8-DEC3-3301-1A95CF29EB44}"/>
              </a:ext>
            </a:extLst>
          </p:cNvPr>
          <p:cNvPicPr>
            <a:picLocks noChangeAspect="1"/>
          </p:cNvPicPr>
          <p:nvPr/>
        </p:nvPicPr>
        <p:blipFill>
          <a:blip r:embed="rId10"/>
          <a:stretch>
            <a:fillRect/>
          </a:stretch>
        </p:blipFill>
        <p:spPr>
          <a:xfrm>
            <a:off x="4427984" y="1081010"/>
            <a:ext cx="4587638" cy="1348857"/>
          </a:xfrm>
          <a:prstGeom prst="rect">
            <a:avLst/>
          </a:prstGeom>
        </p:spPr>
      </p:pic>
      <p:sp>
        <p:nvSpPr>
          <p:cNvPr id="16" name="Ovale 15">
            <a:extLst>
              <a:ext uri="{FF2B5EF4-FFF2-40B4-BE49-F238E27FC236}">
                <a16:creationId xmlns:a16="http://schemas.microsoft.com/office/drawing/2014/main" id="{B06843EC-40B1-7967-9F1A-EEEB96C70E01}"/>
              </a:ext>
            </a:extLst>
          </p:cNvPr>
          <p:cNvSpPr/>
          <p:nvPr/>
        </p:nvSpPr>
        <p:spPr>
          <a:xfrm>
            <a:off x="4373599" y="1710647"/>
            <a:ext cx="423664"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9424B3E0-3CBC-C973-4DF2-FE048B04B651}"/>
              </a:ext>
            </a:extLst>
          </p:cNvPr>
          <p:cNvPicPr>
            <a:picLocks noChangeAspect="1"/>
          </p:cNvPicPr>
          <p:nvPr/>
        </p:nvPicPr>
        <p:blipFill>
          <a:blip r:embed="rId11"/>
          <a:stretch>
            <a:fillRect/>
          </a:stretch>
        </p:blipFill>
        <p:spPr>
          <a:xfrm>
            <a:off x="4211960" y="2587338"/>
            <a:ext cx="4732430" cy="1600339"/>
          </a:xfrm>
          <a:prstGeom prst="rect">
            <a:avLst/>
          </a:prstGeom>
        </p:spPr>
      </p:pic>
      <p:sp>
        <p:nvSpPr>
          <p:cNvPr id="19" name="Ovale 18">
            <a:extLst>
              <a:ext uri="{FF2B5EF4-FFF2-40B4-BE49-F238E27FC236}">
                <a16:creationId xmlns:a16="http://schemas.microsoft.com/office/drawing/2014/main" id="{15EA9873-20CC-382B-B01D-9C9E1B8C248F}"/>
              </a:ext>
            </a:extLst>
          </p:cNvPr>
          <p:cNvSpPr/>
          <p:nvPr/>
        </p:nvSpPr>
        <p:spPr>
          <a:xfrm>
            <a:off x="4427984" y="3783707"/>
            <a:ext cx="423664" cy="2962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125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0" grpId="0" animBg="1"/>
      <p:bldP spid="13" grpId="0" animBg="1"/>
      <p:bldP spid="16"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EB3EA-E359-645D-4EC0-327A86F15EB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7D3FC43F-B790-7E99-F31A-C74FCD88D4B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2AC6F5F-F54E-C6D5-194C-5FE69458D749}"/>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FDFCE21D-373C-8FFD-792F-80EFD8CE681D}"/>
              </a:ext>
            </a:extLst>
          </p:cNvPr>
          <p:cNvSpPr txBox="1"/>
          <p:nvPr/>
        </p:nvSpPr>
        <p:spPr>
          <a:xfrm>
            <a:off x="1907704" y="827246"/>
            <a:ext cx="5976664" cy="535531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There are two types of cronjobs</a:t>
            </a:r>
            <a:r>
              <a:rPr lang="en-US" dirty="0">
                <a:solidFill>
                  <a:schemeClr val="bg1"/>
                </a:solidFill>
                <a:latin typeface="Udemy Sans"/>
              </a:rPr>
              <a:t>:</a:t>
            </a:r>
          </a:p>
          <a:p>
            <a:pPr algn="l">
              <a:buNone/>
            </a:pPr>
            <a:r>
              <a:rPr lang="en-US" b="0" i="0" dirty="0">
                <a:solidFill>
                  <a:schemeClr val="bg1"/>
                </a:solidFill>
                <a:effectLst/>
                <a:latin typeface="Udemy Sans"/>
              </a:rPr>
              <a:t>1- </a:t>
            </a:r>
            <a:r>
              <a:rPr lang="en-US" b="1" i="0" dirty="0">
                <a:solidFill>
                  <a:schemeClr val="bg1"/>
                </a:solidFill>
                <a:effectLst/>
                <a:latin typeface="Udemy Sans"/>
              </a:rPr>
              <a:t>system-wide</a:t>
            </a:r>
          </a:p>
          <a:p>
            <a:pPr algn="l">
              <a:buNone/>
            </a:pPr>
            <a:r>
              <a:rPr lang="en-US" b="1" dirty="0">
                <a:solidFill>
                  <a:schemeClr val="bg1"/>
                </a:solidFill>
                <a:latin typeface="Udemy Sans"/>
              </a:rPr>
              <a:t>2- </a:t>
            </a:r>
            <a:r>
              <a:rPr lang="en-US" b="1" i="0" dirty="0">
                <a:solidFill>
                  <a:schemeClr val="bg1"/>
                </a:solidFill>
                <a:effectLst/>
                <a:latin typeface="Udemy Sans"/>
              </a:rPr>
              <a:t>individual user </a:t>
            </a:r>
            <a:r>
              <a:rPr lang="en-US" b="1" i="0" dirty="0" err="1">
                <a:solidFill>
                  <a:schemeClr val="bg1"/>
                </a:solidFill>
                <a:effectLst/>
                <a:latin typeface="Udemy Sans"/>
              </a:rPr>
              <a:t>cron</a:t>
            </a:r>
            <a:r>
              <a:rPr lang="en-US" b="1" i="0" dirty="0">
                <a:solidFill>
                  <a:schemeClr val="bg1"/>
                </a:solidFill>
                <a:effectLst/>
                <a:latin typeface="Udemy Sans"/>
              </a:rPr>
              <a:t> jobs</a:t>
            </a:r>
            <a:r>
              <a:rPr lang="en-US" b="0" i="0" dirty="0">
                <a:solidFill>
                  <a:schemeClr val="bg1"/>
                </a:solidFill>
                <a:effectLst/>
                <a:latin typeface="Udemy Sans"/>
              </a:rPr>
              <a:t>. </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Let's take them one by one and </a:t>
            </a:r>
            <a:r>
              <a:rPr lang="en-US" b="1" i="0" dirty="0">
                <a:solidFill>
                  <a:schemeClr val="bg1"/>
                </a:solidFill>
                <a:effectLst/>
                <a:latin typeface="Udemy Sans"/>
              </a:rPr>
              <a:t>start with the individual </a:t>
            </a:r>
            <a:r>
              <a:rPr lang="en-US" b="1" i="0" dirty="0" err="1">
                <a:solidFill>
                  <a:schemeClr val="bg1"/>
                </a:solidFill>
                <a:effectLst/>
                <a:latin typeface="Udemy Sans"/>
              </a:rPr>
              <a:t>cron</a:t>
            </a:r>
            <a:r>
              <a:rPr lang="en-US" b="1" i="0" dirty="0">
                <a:solidFill>
                  <a:schemeClr val="bg1"/>
                </a:solidFill>
                <a:effectLst/>
                <a:latin typeface="Udemy Sans"/>
              </a:rPr>
              <a:t> jobs.</a:t>
            </a:r>
          </a:p>
          <a:p>
            <a:pPr algn="l">
              <a:buNone/>
            </a:pPr>
            <a:r>
              <a:rPr lang="en-US" b="1" i="0" dirty="0">
                <a:solidFill>
                  <a:schemeClr val="bg1"/>
                </a:solidFill>
                <a:effectLst/>
                <a:latin typeface="Udemy Sans"/>
              </a:rPr>
              <a:t>Each user has a crontab file</a:t>
            </a:r>
            <a:r>
              <a:rPr lang="en-US" b="0" i="0" dirty="0">
                <a:solidFill>
                  <a:schemeClr val="bg1"/>
                </a:solidFill>
                <a:effectLst/>
                <a:latin typeface="Udemy Sans"/>
              </a:rPr>
              <a:t>, which is short for </a:t>
            </a:r>
            <a:r>
              <a:rPr lang="en-US" b="0" i="0" dirty="0" err="1">
                <a:solidFill>
                  <a:schemeClr val="bg1"/>
                </a:solidFill>
                <a:effectLst/>
                <a:latin typeface="Udemy Sans"/>
              </a:rPr>
              <a:t>cron</a:t>
            </a:r>
            <a:r>
              <a:rPr lang="en-US" b="0" i="0" dirty="0">
                <a:solidFill>
                  <a:schemeClr val="bg1"/>
                </a:solidFill>
                <a:effectLst/>
                <a:latin typeface="Udemy Sans"/>
              </a:rPr>
              <a:t> table, where all scheduled </a:t>
            </a:r>
            <a:r>
              <a:rPr lang="en-US" b="0" i="0" dirty="0" err="1">
                <a:solidFill>
                  <a:schemeClr val="bg1"/>
                </a:solidFill>
                <a:effectLst/>
                <a:latin typeface="Udemy Sans"/>
              </a:rPr>
              <a:t>cron</a:t>
            </a:r>
            <a:r>
              <a:rPr lang="en-US" b="0" i="0" dirty="0">
                <a:solidFill>
                  <a:schemeClr val="bg1"/>
                </a:solidFill>
                <a:effectLst/>
                <a:latin typeface="Udemy Sans"/>
              </a:rPr>
              <a:t> jobs of that user are specified.</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These files are located in a subdirectory of /var/spool/</a:t>
            </a:r>
            <a:r>
              <a:rPr lang="en-US" b="0" i="0" dirty="0" err="1">
                <a:solidFill>
                  <a:schemeClr val="bg1"/>
                </a:solidFill>
                <a:effectLst/>
                <a:latin typeface="Udemy Sans"/>
              </a:rPr>
              <a:t>cron</a:t>
            </a:r>
            <a:r>
              <a:rPr lang="en-US" b="0" i="0" dirty="0">
                <a:solidFill>
                  <a:schemeClr val="bg1"/>
                </a:solidFill>
                <a:effectLst/>
                <a:latin typeface="Udemy Sans"/>
              </a:rPr>
              <a:t>/</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The exact location can depend on the Linux distribution</a:t>
            </a:r>
          </a:p>
          <a:p>
            <a:pPr algn="l">
              <a:buNone/>
            </a:pPr>
            <a:endParaRPr lang="en-US" dirty="0">
              <a:solidFill>
                <a:schemeClr val="bg1"/>
              </a:solidFill>
              <a:latin typeface="Udemy Sans"/>
            </a:endParaRPr>
          </a:p>
          <a:p>
            <a:pPr algn="l">
              <a:buNone/>
            </a:pPr>
            <a:r>
              <a:rPr lang="en-US" u="sng" dirty="0">
                <a:solidFill>
                  <a:schemeClr val="bg1"/>
                </a:solidFill>
                <a:latin typeface="Udemy Sans"/>
              </a:rPr>
              <a:t>Y</a:t>
            </a:r>
            <a:r>
              <a:rPr lang="en-US" b="0" i="0" u="sng" dirty="0">
                <a:solidFill>
                  <a:schemeClr val="bg1"/>
                </a:solidFill>
                <a:effectLst/>
                <a:latin typeface="Udemy Sans"/>
              </a:rPr>
              <a:t>ou can edit the </a:t>
            </a:r>
            <a:r>
              <a:rPr lang="en-US" b="0" i="0" u="sng" dirty="0" err="1">
                <a:solidFill>
                  <a:schemeClr val="bg1"/>
                </a:solidFill>
                <a:effectLst/>
                <a:latin typeface="Udemy Sans"/>
              </a:rPr>
              <a:t>cron</a:t>
            </a:r>
            <a:r>
              <a:rPr lang="en-US" b="0" i="0" u="sng" dirty="0">
                <a:solidFill>
                  <a:schemeClr val="bg1"/>
                </a:solidFill>
                <a:effectLst/>
                <a:latin typeface="Udemy Sans"/>
              </a:rPr>
              <a:t> </a:t>
            </a:r>
            <a:r>
              <a:rPr lang="en-US" b="0" i="0" u="sng" dirty="0" err="1">
                <a:solidFill>
                  <a:schemeClr val="bg1"/>
                </a:solidFill>
                <a:effectLst/>
                <a:latin typeface="Udemy Sans"/>
              </a:rPr>
              <a:t>tabfiles</a:t>
            </a:r>
            <a:r>
              <a:rPr lang="en-US" b="0" i="0" u="sng" dirty="0">
                <a:solidFill>
                  <a:schemeClr val="bg1"/>
                </a:solidFill>
                <a:effectLst/>
                <a:latin typeface="Udemy Sans"/>
              </a:rPr>
              <a:t> by hand using a text editor, even though they are not intended to be edited directly.</a:t>
            </a:r>
          </a:p>
          <a:p>
            <a:pPr algn="l">
              <a:buNone/>
            </a:pPr>
            <a:r>
              <a:rPr lang="en-US" b="1" i="0" u="sng" dirty="0">
                <a:solidFill>
                  <a:schemeClr val="bg1"/>
                </a:solidFill>
                <a:effectLst/>
                <a:latin typeface="Udemy Sans"/>
              </a:rPr>
              <a:t>It's recommended </a:t>
            </a:r>
            <a:r>
              <a:rPr lang="en-US" b="0" i="0" u="sng" dirty="0">
                <a:solidFill>
                  <a:schemeClr val="bg1"/>
                </a:solidFill>
                <a:effectLst/>
                <a:latin typeface="Udemy Sans"/>
              </a:rPr>
              <a:t>to </a:t>
            </a:r>
            <a:r>
              <a:rPr lang="en-US" b="1" i="0" u="sng" dirty="0">
                <a:solidFill>
                  <a:schemeClr val="bg1"/>
                </a:solidFill>
                <a:effectLst/>
                <a:latin typeface="Udemy Sans"/>
              </a:rPr>
              <a:t>use the </a:t>
            </a:r>
            <a:r>
              <a:rPr lang="en-US" b="1" i="0" u="sng" dirty="0" err="1">
                <a:solidFill>
                  <a:schemeClr val="bg1"/>
                </a:solidFill>
                <a:effectLst/>
                <a:latin typeface="Udemy Sans"/>
              </a:rPr>
              <a:t>cron</a:t>
            </a:r>
            <a:r>
              <a:rPr lang="en-US" b="1" i="0" u="sng" dirty="0">
                <a:solidFill>
                  <a:schemeClr val="bg1"/>
                </a:solidFill>
                <a:effectLst/>
                <a:latin typeface="Udemy Sans"/>
              </a:rPr>
              <a:t> tab command </a:t>
            </a:r>
            <a:r>
              <a:rPr lang="en-US" b="0" i="0" u="sng" dirty="0">
                <a:solidFill>
                  <a:schemeClr val="bg1"/>
                </a:solidFill>
                <a:effectLst/>
                <a:latin typeface="Udemy Sans"/>
              </a:rPr>
              <a:t>instead.</a:t>
            </a:r>
          </a:p>
          <a:p>
            <a:pPr algn="l">
              <a:buNone/>
            </a:pPr>
            <a:r>
              <a:rPr lang="en-US" b="0" i="0" u="sng" dirty="0">
                <a:solidFill>
                  <a:schemeClr val="bg1"/>
                </a:solidFill>
                <a:effectLst/>
                <a:latin typeface="Udemy Sans"/>
              </a:rPr>
              <a:t>This will open the file using your preferred or default text editor and validate the file's structure on exit.</a:t>
            </a:r>
          </a:p>
          <a:p>
            <a:pPr algn="l">
              <a:buNone/>
            </a:pPr>
            <a:endParaRPr lang="en-US" b="0" i="0" dirty="0">
              <a:solidFill>
                <a:schemeClr val="bg1"/>
              </a:solidFill>
              <a:effectLst/>
              <a:latin typeface="Udemy Sans"/>
            </a:endParaRPr>
          </a:p>
        </p:txBody>
      </p:sp>
    </p:spTree>
    <p:extLst>
      <p:ext uri="{BB962C8B-B14F-4D97-AF65-F5344CB8AC3E}">
        <p14:creationId xmlns:p14="http://schemas.microsoft.com/office/powerpoint/2010/main" val="248111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D7E99-B1C0-F2B0-9598-457D1677436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08D2C92-BB61-8973-96BF-EAF6386D4B4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C8FB388-9C7B-B19E-3DF7-F7F84A9EC580}"/>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4155081C-82DF-47EB-0AEA-61758DFEE161}"/>
              </a:ext>
            </a:extLst>
          </p:cNvPr>
          <p:cNvSpPr txBox="1"/>
          <p:nvPr/>
        </p:nvSpPr>
        <p:spPr>
          <a:xfrm>
            <a:off x="929581" y="967824"/>
            <a:ext cx="7488832" cy="36933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display the contents of the crontab file of the current user run </a:t>
            </a:r>
            <a:r>
              <a:rPr lang="en-US" b="1" i="0" dirty="0">
                <a:solidFill>
                  <a:schemeClr val="bg1"/>
                </a:solidFill>
                <a:effectLst/>
                <a:latin typeface="Udemy Sans"/>
              </a:rPr>
              <a:t>crontab -l.</a:t>
            </a:r>
          </a:p>
        </p:txBody>
      </p:sp>
      <p:pic>
        <p:nvPicPr>
          <p:cNvPr id="6" name="Immagine 5">
            <a:extLst>
              <a:ext uri="{FF2B5EF4-FFF2-40B4-BE49-F238E27FC236}">
                <a16:creationId xmlns:a16="http://schemas.microsoft.com/office/drawing/2014/main" id="{4EF41987-EEFC-1A60-4F5C-143DAC555647}"/>
              </a:ext>
            </a:extLst>
          </p:cNvPr>
          <p:cNvPicPr>
            <a:picLocks noChangeAspect="1"/>
          </p:cNvPicPr>
          <p:nvPr/>
        </p:nvPicPr>
        <p:blipFill>
          <a:blip r:embed="rId7"/>
          <a:stretch>
            <a:fillRect/>
          </a:stretch>
        </p:blipFill>
        <p:spPr>
          <a:xfrm>
            <a:off x="1513774" y="1363434"/>
            <a:ext cx="6172735" cy="5082980"/>
          </a:xfrm>
          <a:prstGeom prst="rect">
            <a:avLst/>
          </a:prstGeom>
        </p:spPr>
      </p:pic>
      <p:sp>
        <p:nvSpPr>
          <p:cNvPr id="7" name="Ovale 6">
            <a:extLst>
              <a:ext uri="{FF2B5EF4-FFF2-40B4-BE49-F238E27FC236}">
                <a16:creationId xmlns:a16="http://schemas.microsoft.com/office/drawing/2014/main" id="{3439FA4A-0D77-76CB-695D-8D10AD6D8301}"/>
              </a:ext>
            </a:extLst>
          </p:cNvPr>
          <p:cNvSpPr/>
          <p:nvPr/>
        </p:nvSpPr>
        <p:spPr>
          <a:xfrm>
            <a:off x="2987824" y="1772816"/>
            <a:ext cx="1080120" cy="2100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3E8EA35-371F-0721-7FAC-1F82085603A7}"/>
              </a:ext>
            </a:extLst>
          </p:cNvPr>
          <p:cNvSpPr/>
          <p:nvPr/>
        </p:nvSpPr>
        <p:spPr>
          <a:xfrm>
            <a:off x="1331640" y="1841834"/>
            <a:ext cx="2016224"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647F3282-3EC9-542A-5F62-9912CEC5F0E7}"/>
              </a:ext>
            </a:extLst>
          </p:cNvPr>
          <p:cNvSpPr txBox="1"/>
          <p:nvPr/>
        </p:nvSpPr>
        <p:spPr>
          <a:xfrm>
            <a:off x="2286000" y="2551837"/>
            <a:ext cx="4572000" cy="1477328"/>
          </a:xfrm>
          <a:prstGeom prst="rect">
            <a:avLst/>
          </a:prstGeom>
          <a:solidFill>
            <a:schemeClr val="accent1"/>
          </a:solidFill>
        </p:spPr>
        <p:txBody>
          <a:bodyPr wrap="square">
            <a:spAutoFit/>
          </a:bodyPr>
          <a:lstStyle/>
          <a:p>
            <a:pPr algn="l">
              <a:buNone/>
            </a:pPr>
            <a:r>
              <a:rPr lang="en-US" i="0" dirty="0">
                <a:solidFill>
                  <a:schemeClr val="bg1"/>
                </a:solidFill>
                <a:effectLst/>
                <a:latin typeface="Udemy Sans"/>
              </a:rPr>
              <a:t>To edit the current user’s crontab file run: crontab -e</a:t>
            </a:r>
          </a:p>
          <a:p>
            <a:pPr algn="l">
              <a:buNone/>
            </a:pPr>
            <a:r>
              <a:rPr lang="en-US" dirty="0">
                <a:solidFill>
                  <a:schemeClr val="bg1"/>
                </a:solidFill>
                <a:latin typeface="Udemy Sans"/>
              </a:rPr>
              <a:t>-e</a:t>
            </a:r>
            <a:r>
              <a:rPr lang="en-US" i="0" dirty="0">
                <a:solidFill>
                  <a:schemeClr val="bg1"/>
                </a:solidFill>
                <a:effectLst/>
                <a:latin typeface="Udemy Sans"/>
              </a:rPr>
              <a:t> comes from edit. You will be prompted with some editors to choose from if there is no default editor set. I'm choosing </a:t>
            </a:r>
            <a:r>
              <a:rPr lang="en-US" b="1" u="sng" dirty="0">
                <a:solidFill>
                  <a:schemeClr val="bg1"/>
                </a:solidFill>
                <a:latin typeface="Udemy Sans"/>
              </a:rPr>
              <a:t>nano</a:t>
            </a:r>
            <a:r>
              <a:rPr lang="en-US" i="0" dirty="0">
                <a:solidFill>
                  <a:schemeClr val="bg1"/>
                </a:solidFill>
                <a:effectLst/>
                <a:latin typeface="Udemy Sans"/>
              </a:rPr>
              <a:t>.</a:t>
            </a:r>
          </a:p>
        </p:txBody>
      </p:sp>
      <p:pic>
        <p:nvPicPr>
          <p:cNvPr id="13" name="Immagine 12">
            <a:extLst>
              <a:ext uri="{FF2B5EF4-FFF2-40B4-BE49-F238E27FC236}">
                <a16:creationId xmlns:a16="http://schemas.microsoft.com/office/drawing/2014/main" id="{0D47CCF9-1431-1608-0213-B139FED2E336}"/>
              </a:ext>
            </a:extLst>
          </p:cNvPr>
          <p:cNvPicPr>
            <a:picLocks noChangeAspect="1"/>
          </p:cNvPicPr>
          <p:nvPr/>
        </p:nvPicPr>
        <p:blipFill>
          <a:blip r:embed="rId8"/>
          <a:stretch>
            <a:fillRect/>
          </a:stretch>
        </p:blipFill>
        <p:spPr>
          <a:xfrm>
            <a:off x="1534484" y="4181354"/>
            <a:ext cx="4458086" cy="1722269"/>
          </a:xfrm>
          <a:prstGeom prst="rect">
            <a:avLst/>
          </a:prstGeom>
        </p:spPr>
      </p:pic>
      <p:sp>
        <p:nvSpPr>
          <p:cNvPr id="14" name="Ovale 13">
            <a:extLst>
              <a:ext uri="{FF2B5EF4-FFF2-40B4-BE49-F238E27FC236}">
                <a16:creationId xmlns:a16="http://schemas.microsoft.com/office/drawing/2014/main" id="{08F70D0B-57DD-E9A2-1AB6-E6803DA87BCB}"/>
              </a:ext>
            </a:extLst>
          </p:cNvPr>
          <p:cNvSpPr/>
          <p:nvPr/>
        </p:nvSpPr>
        <p:spPr>
          <a:xfrm>
            <a:off x="3407869" y="41635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14F44D4C-0327-2F3E-40DF-0406EC3AD84C}"/>
              </a:ext>
            </a:extLst>
          </p:cNvPr>
          <p:cNvPicPr>
            <a:picLocks noChangeAspect="1"/>
          </p:cNvPicPr>
          <p:nvPr/>
        </p:nvPicPr>
        <p:blipFill>
          <a:blip r:embed="rId9"/>
          <a:stretch>
            <a:fillRect/>
          </a:stretch>
        </p:blipFill>
        <p:spPr>
          <a:xfrm>
            <a:off x="1825948" y="804700"/>
            <a:ext cx="6142252" cy="5090601"/>
          </a:xfrm>
          <a:prstGeom prst="rect">
            <a:avLst/>
          </a:prstGeom>
        </p:spPr>
      </p:pic>
      <p:sp>
        <p:nvSpPr>
          <p:cNvPr id="17" name="Ovale 16">
            <a:extLst>
              <a:ext uri="{FF2B5EF4-FFF2-40B4-BE49-F238E27FC236}">
                <a16:creationId xmlns:a16="http://schemas.microsoft.com/office/drawing/2014/main" id="{B60F81A6-59A0-5700-1786-59FB27051DE4}"/>
              </a:ext>
            </a:extLst>
          </p:cNvPr>
          <p:cNvSpPr/>
          <p:nvPr/>
        </p:nvSpPr>
        <p:spPr>
          <a:xfrm>
            <a:off x="1658196" y="4760435"/>
            <a:ext cx="167752" cy="2820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79BF0070-948D-7DD0-3D03-F95E9CD27708}"/>
              </a:ext>
            </a:extLst>
          </p:cNvPr>
          <p:cNvSpPr txBox="1"/>
          <p:nvPr/>
        </p:nvSpPr>
        <p:spPr>
          <a:xfrm>
            <a:off x="3621307" y="1739023"/>
            <a:ext cx="4572000" cy="2031325"/>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Note that the lines that start with a hash sign are comments; each task to run has to be defined through a single line that consists of 6 fields separated by a white space.</a:t>
            </a:r>
          </a:p>
          <a:p>
            <a:pPr algn="l">
              <a:buNone/>
            </a:pPr>
            <a:r>
              <a:rPr lang="en-US" b="0" i="0" dirty="0">
                <a:solidFill>
                  <a:schemeClr val="bg1"/>
                </a:solidFill>
                <a:effectLst/>
                <a:latin typeface="Udemy Sans"/>
              </a:rPr>
              <a:t>The first 5 fields define when the task will be run and the last field represents the command or the script to run</a:t>
            </a:r>
          </a:p>
        </p:txBody>
      </p:sp>
      <p:sp>
        <p:nvSpPr>
          <p:cNvPr id="20" name="Ovale 19">
            <a:extLst>
              <a:ext uri="{FF2B5EF4-FFF2-40B4-BE49-F238E27FC236}">
                <a16:creationId xmlns:a16="http://schemas.microsoft.com/office/drawing/2014/main" id="{80FAE824-88ED-199F-9793-118C5746BC13}"/>
              </a:ext>
            </a:extLst>
          </p:cNvPr>
          <p:cNvSpPr/>
          <p:nvPr/>
        </p:nvSpPr>
        <p:spPr>
          <a:xfrm>
            <a:off x="1907704" y="5011063"/>
            <a:ext cx="2232248" cy="330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DC220A74-F25F-1ED1-A43F-FCD8DB48F7E9}"/>
              </a:ext>
            </a:extLst>
          </p:cNvPr>
          <p:cNvSpPr txBox="1"/>
          <p:nvPr/>
        </p:nvSpPr>
        <p:spPr>
          <a:xfrm>
            <a:off x="2016489" y="724408"/>
            <a:ext cx="4246926" cy="3970318"/>
          </a:xfrm>
          <a:prstGeom prst="rect">
            <a:avLst/>
          </a:prstGeom>
          <a:solidFill>
            <a:schemeClr val="accent1"/>
          </a:solidFill>
        </p:spPr>
        <p:txBody>
          <a:bodyPr wrap="square">
            <a:spAutoFit/>
          </a:bodyPr>
          <a:lstStyle/>
          <a:p>
            <a:pPr marL="342900" indent="-342900" algn="l">
              <a:buFont typeface="+mj-lt"/>
              <a:buAutoNum type="arabicPeriod"/>
            </a:pPr>
            <a:r>
              <a:rPr lang="en-US" b="0" i="0" dirty="0">
                <a:solidFill>
                  <a:schemeClr val="bg1"/>
                </a:solidFill>
                <a:effectLst/>
                <a:latin typeface="Udemy Sans"/>
              </a:rPr>
              <a:t>The first field indicates the minute.</a:t>
            </a:r>
          </a:p>
          <a:p>
            <a:pPr marL="342900" indent="-342900" algn="l">
              <a:buFont typeface="+mj-lt"/>
              <a:buAutoNum type="arabicPeriod"/>
            </a:pPr>
            <a:r>
              <a:rPr lang="en-US" b="0" i="0" dirty="0">
                <a:solidFill>
                  <a:schemeClr val="bg1"/>
                </a:solidFill>
                <a:effectLst/>
                <a:latin typeface="Udemy Sans"/>
              </a:rPr>
              <a:t>The second of the hour.</a:t>
            </a:r>
          </a:p>
          <a:p>
            <a:pPr marL="342900" indent="-342900" algn="l">
              <a:buFont typeface="+mj-lt"/>
              <a:buAutoNum type="arabicPeriod"/>
            </a:pPr>
            <a:r>
              <a:rPr lang="en-US" b="0" i="0" dirty="0">
                <a:solidFill>
                  <a:schemeClr val="bg1"/>
                </a:solidFill>
                <a:effectLst/>
                <a:latin typeface="Udemy Sans"/>
              </a:rPr>
              <a:t>Then day of the month.</a:t>
            </a:r>
          </a:p>
          <a:p>
            <a:pPr marL="342900" indent="-342900" algn="l">
              <a:buFont typeface="+mj-lt"/>
              <a:buAutoNum type="arabicPeriod"/>
            </a:pPr>
            <a:r>
              <a:rPr lang="en-US" b="0" i="0" dirty="0">
                <a:solidFill>
                  <a:schemeClr val="bg1"/>
                </a:solidFill>
                <a:effectLst/>
                <a:latin typeface="Udemy Sans"/>
              </a:rPr>
              <a:t>The month.</a:t>
            </a:r>
          </a:p>
          <a:p>
            <a:pPr marL="342900" indent="-342900" algn="l">
              <a:buFont typeface="+mj-lt"/>
              <a:buAutoNum type="arabicPeriod"/>
            </a:pPr>
            <a:r>
              <a:rPr lang="en-US" b="0" i="0" dirty="0">
                <a:solidFill>
                  <a:schemeClr val="bg1"/>
                </a:solidFill>
                <a:effectLst/>
                <a:latin typeface="Udemy Sans"/>
              </a:rPr>
              <a:t>The day of the week </a:t>
            </a:r>
            <a:endParaRPr lang="en-US" dirty="0">
              <a:solidFill>
                <a:schemeClr val="bg1"/>
              </a:solidFill>
              <a:latin typeface="Udemy Sans"/>
            </a:endParaRPr>
          </a:p>
          <a:p>
            <a:pPr marL="342900" indent="-342900" algn="l">
              <a:buFont typeface="+mj-lt"/>
              <a:buAutoNum type="arabicPeriod"/>
            </a:pPr>
            <a:r>
              <a:rPr lang="en-US" b="0" i="0" dirty="0">
                <a:solidFill>
                  <a:schemeClr val="bg1"/>
                </a:solidFill>
                <a:effectLst/>
                <a:latin typeface="Udemy Sans"/>
              </a:rPr>
              <a:t>finally the command.</a:t>
            </a:r>
          </a:p>
          <a:p>
            <a:pPr marL="342900" indent="-342900" algn="l">
              <a:buFont typeface="+mj-lt"/>
              <a:buAutoNum type="arabicPeriod"/>
            </a:pPr>
            <a:endParaRPr lang="en-US" dirty="0">
              <a:solidFill>
                <a:schemeClr val="bg1"/>
              </a:solidFill>
              <a:latin typeface="Udemy Sans"/>
            </a:endParaRPr>
          </a:p>
          <a:p>
            <a:r>
              <a:rPr lang="en-US" dirty="0">
                <a:solidFill>
                  <a:schemeClr val="bg1"/>
                </a:solidFill>
              </a:rPr>
              <a:t>An asterisk in the day or the week field means every day or every week.</a:t>
            </a:r>
          </a:p>
          <a:p>
            <a:r>
              <a:rPr lang="en-US" dirty="0">
                <a:solidFill>
                  <a:schemeClr val="bg1"/>
                </a:solidFill>
              </a:rPr>
              <a:t>Note that the minimum time unit used by </a:t>
            </a:r>
            <a:r>
              <a:rPr lang="en-US" dirty="0" err="1">
                <a:solidFill>
                  <a:schemeClr val="bg1"/>
                </a:solidFill>
              </a:rPr>
              <a:t>cron</a:t>
            </a:r>
            <a:r>
              <a:rPr lang="en-US" dirty="0">
                <a:solidFill>
                  <a:schemeClr val="bg1"/>
                </a:solidFill>
              </a:rPr>
              <a:t> is the minute.</a:t>
            </a:r>
          </a:p>
          <a:p>
            <a:r>
              <a:rPr lang="en-US" dirty="0">
                <a:solidFill>
                  <a:schemeClr val="bg1"/>
                </a:solidFill>
              </a:rPr>
              <a:t>If you want to schedule a task to run every 15 seconds, then you cannot use </a:t>
            </a:r>
            <a:r>
              <a:rPr lang="en-US" dirty="0" err="1">
                <a:solidFill>
                  <a:schemeClr val="bg1"/>
                </a:solidFill>
              </a:rPr>
              <a:t>cron</a:t>
            </a:r>
            <a:r>
              <a:rPr lang="en-US" dirty="0">
                <a:solidFill>
                  <a:schemeClr val="bg1"/>
                </a:solidFill>
              </a:rPr>
              <a:t>.</a:t>
            </a:r>
          </a:p>
          <a:p>
            <a:pPr marL="342900" indent="-342900" algn="l">
              <a:buFont typeface="+mj-lt"/>
              <a:buAutoNum type="arabicPeriod"/>
            </a:pPr>
            <a:endParaRPr lang="en-US" b="0" i="0" dirty="0">
              <a:solidFill>
                <a:schemeClr val="bg1"/>
              </a:solidFill>
              <a:effectLst/>
              <a:latin typeface="Udemy Sans"/>
            </a:endParaRPr>
          </a:p>
        </p:txBody>
      </p:sp>
      <p:pic>
        <p:nvPicPr>
          <p:cNvPr id="24" name="Immagine 23">
            <a:extLst>
              <a:ext uri="{FF2B5EF4-FFF2-40B4-BE49-F238E27FC236}">
                <a16:creationId xmlns:a16="http://schemas.microsoft.com/office/drawing/2014/main" id="{10E15B70-3C94-1255-D2FA-21DF98B313E4}"/>
              </a:ext>
            </a:extLst>
          </p:cNvPr>
          <p:cNvPicPr>
            <a:picLocks noChangeAspect="1"/>
          </p:cNvPicPr>
          <p:nvPr/>
        </p:nvPicPr>
        <p:blipFill>
          <a:blip r:embed="rId10"/>
          <a:stretch>
            <a:fillRect/>
          </a:stretch>
        </p:blipFill>
        <p:spPr>
          <a:xfrm>
            <a:off x="1608234" y="844635"/>
            <a:ext cx="6149873" cy="5082980"/>
          </a:xfrm>
          <a:prstGeom prst="rect">
            <a:avLst/>
          </a:prstGeom>
        </p:spPr>
      </p:pic>
      <p:sp>
        <p:nvSpPr>
          <p:cNvPr id="25" name="Ovale 24">
            <a:extLst>
              <a:ext uri="{FF2B5EF4-FFF2-40B4-BE49-F238E27FC236}">
                <a16:creationId xmlns:a16="http://schemas.microsoft.com/office/drawing/2014/main" id="{F88AD18B-82D1-8851-7116-ACEBCF332E79}"/>
              </a:ext>
            </a:extLst>
          </p:cNvPr>
          <p:cNvSpPr/>
          <p:nvPr/>
        </p:nvSpPr>
        <p:spPr>
          <a:xfrm>
            <a:off x="1405734" y="5035398"/>
            <a:ext cx="2374177" cy="3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31535A1C-96DD-830D-E612-29876309A15C}"/>
              </a:ext>
            </a:extLst>
          </p:cNvPr>
          <p:cNvSpPr txBox="1"/>
          <p:nvPr/>
        </p:nvSpPr>
        <p:spPr>
          <a:xfrm>
            <a:off x="3693493" y="4020112"/>
            <a:ext cx="4572000" cy="923330"/>
          </a:xfrm>
          <a:prstGeom prst="rect">
            <a:avLst/>
          </a:prstGeom>
          <a:solidFill>
            <a:schemeClr val="accent1"/>
          </a:solidFill>
        </p:spPr>
        <p:txBody>
          <a:bodyPr wrap="square">
            <a:spAutoFit/>
          </a:bodyPr>
          <a:lstStyle/>
          <a:p>
            <a:r>
              <a:rPr lang="en-US" dirty="0">
                <a:solidFill>
                  <a:schemeClr val="bg1"/>
                </a:solidFill>
                <a:latin typeface="Udemy Sans"/>
              </a:rPr>
              <a:t>we</a:t>
            </a:r>
            <a:r>
              <a:rPr lang="en-US" b="0" i="0" dirty="0">
                <a:solidFill>
                  <a:schemeClr val="bg1"/>
                </a:solidFill>
                <a:effectLst/>
                <a:latin typeface="Udemy Sans"/>
              </a:rPr>
              <a:t> want to run a backup script every day at six a.m. So the minute zero, the hour six a.m. and three *</a:t>
            </a:r>
            <a:endParaRPr lang="it-IT" dirty="0">
              <a:solidFill>
                <a:schemeClr val="bg1"/>
              </a:solidFill>
            </a:endParaRPr>
          </a:p>
        </p:txBody>
      </p:sp>
      <p:sp>
        <p:nvSpPr>
          <p:cNvPr id="29" name="CasellaDiTesto 28">
            <a:extLst>
              <a:ext uri="{FF2B5EF4-FFF2-40B4-BE49-F238E27FC236}">
                <a16:creationId xmlns:a16="http://schemas.microsoft.com/office/drawing/2014/main" id="{FCA0E29F-ACEF-0DF4-027E-2E6B754CE364}"/>
              </a:ext>
            </a:extLst>
          </p:cNvPr>
          <p:cNvSpPr txBox="1"/>
          <p:nvPr/>
        </p:nvSpPr>
        <p:spPr>
          <a:xfrm>
            <a:off x="476018" y="1451031"/>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ATTENTION: the hour is given in 24 hour time format, so between zero and 23; do not</a:t>
            </a:r>
          </a:p>
          <a:p>
            <a:pPr algn="l">
              <a:buNone/>
            </a:pPr>
            <a:r>
              <a:rPr lang="en-US" b="0" i="0" dirty="0">
                <a:solidFill>
                  <a:schemeClr val="bg1"/>
                </a:solidFill>
                <a:effectLst/>
                <a:latin typeface="Udemy Sans"/>
              </a:rPr>
              <a:t>use p.m. or a.m. If you want to run the command at four p.m., you write 16 in the hour filled.</a:t>
            </a:r>
          </a:p>
          <a:p>
            <a:pPr algn="l">
              <a:buNone/>
            </a:pPr>
            <a:endParaRPr lang="en-US" b="0" i="0" dirty="0">
              <a:solidFill>
                <a:schemeClr val="bg1"/>
              </a:solidFill>
              <a:effectLst/>
              <a:latin typeface="Udemy Sans"/>
            </a:endParaRPr>
          </a:p>
          <a:p>
            <a:pPr algn="l">
              <a:buNone/>
            </a:pPr>
            <a:r>
              <a:rPr lang="en-US" b="0" i="0" dirty="0">
                <a:solidFill>
                  <a:schemeClr val="bg1"/>
                </a:solidFill>
                <a:effectLst/>
                <a:latin typeface="Udemy Sans"/>
              </a:rPr>
              <a:t>The day of the week, which is the last time field that specifies the time can be between zero and seven, where 0 = 7 = Sunday.</a:t>
            </a:r>
          </a:p>
        </p:txBody>
      </p:sp>
      <p:pic>
        <p:nvPicPr>
          <p:cNvPr id="31" name="Immagine 30">
            <a:extLst>
              <a:ext uri="{FF2B5EF4-FFF2-40B4-BE49-F238E27FC236}">
                <a16:creationId xmlns:a16="http://schemas.microsoft.com/office/drawing/2014/main" id="{857FE452-F920-5ADB-F751-5286D3AEEC7F}"/>
              </a:ext>
            </a:extLst>
          </p:cNvPr>
          <p:cNvPicPr>
            <a:picLocks noChangeAspect="1"/>
          </p:cNvPicPr>
          <p:nvPr/>
        </p:nvPicPr>
        <p:blipFill>
          <a:blip r:embed="rId11"/>
          <a:stretch>
            <a:fillRect/>
          </a:stretch>
        </p:blipFill>
        <p:spPr>
          <a:xfrm>
            <a:off x="1636859" y="5335544"/>
            <a:ext cx="2072820" cy="167655"/>
          </a:xfrm>
          <a:prstGeom prst="rect">
            <a:avLst/>
          </a:prstGeom>
        </p:spPr>
      </p:pic>
      <p:sp>
        <p:nvSpPr>
          <p:cNvPr id="32" name="Ovale 31">
            <a:extLst>
              <a:ext uri="{FF2B5EF4-FFF2-40B4-BE49-F238E27FC236}">
                <a16:creationId xmlns:a16="http://schemas.microsoft.com/office/drawing/2014/main" id="{C4437906-543C-E79A-C26C-760A1F5A9F87}"/>
              </a:ext>
            </a:extLst>
          </p:cNvPr>
          <p:cNvSpPr/>
          <p:nvPr/>
        </p:nvSpPr>
        <p:spPr>
          <a:xfrm>
            <a:off x="1457491" y="5253828"/>
            <a:ext cx="2374177" cy="3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a:extLst>
              <a:ext uri="{FF2B5EF4-FFF2-40B4-BE49-F238E27FC236}">
                <a16:creationId xmlns:a16="http://schemas.microsoft.com/office/drawing/2014/main" id="{8E6DA87F-2D7A-165C-2C82-2A94B5B56C8B}"/>
              </a:ext>
            </a:extLst>
          </p:cNvPr>
          <p:cNvSpPr txBox="1"/>
          <p:nvPr/>
        </p:nvSpPr>
        <p:spPr>
          <a:xfrm>
            <a:off x="3874106" y="5175494"/>
            <a:ext cx="4572000" cy="646331"/>
          </a:xfrm>
          <a:prstGeom prst="rect">
            <a:avLst/>
          </a:prstGeom>
          <a:solidFill>
            <a:schemeClr val="accent1"/>
          </a:solidFill>
        </p:spPr>
        <p:txBody>
          <a:bodyPr wrap="square">
            <a:spAutoFit/>
          </a:bodyPr>
          <a:lstStyle/>
          <a:p>
            <a:r>
              <a:rPr lang="en-US" b="0" i="0" dirty="0">
                <a:solidFill>
                  <a:schemeClr val="bg1"/>
                </a:solidFill>
                <a:effectLst/>
                <a:latin typeface="Udemy Sans"/>
              </a:rPr>
              <a:t>The script backup1.sh will run on Sundays at 6 a.m.</a:t>
            </a:r>
            <a:endParaRPr lang="it-IT" dirty="0">
              <a:solidFill>
                <a:schemeClr val="bg1"/>
              </a:solidFill>
            </a:endParaRPr>
          </a:p>
        </p:txBody>
      </p:sp>
      <p:pic>
        <p:nvPicPr>
          <p:cNvPr id="36" name="Immagine 35">
            <a:extLst>
              <a:ext uri="{FF2B5EF4-FFF2-40B4-BE49-F238E27FC236}">
                <a16:creationId xmlns:a16="http://schemas.microsoft.com/office/drawing/2014/main" id="{9B3ADFC9-D392-3B65-1FBC-161C01D4CBB2}"/>
              </a:ext>
            </a:extLst>
          </p:cNvPr>
          <p:cNvPicPr>
            <a:picLocks noChangeAspect="1"/>
          </p:cNvPicPr>
          <p:nvPr/>
        </p:nvPicPr>
        <p:blipFill>
          <a:blip r:embed="rId12"/>
          <a:stretch>
            <a:fillRect/>
          </a:stretch>
        </p:blipFill>
        <p:spPr>
          <a:xfrm>
            <a:off x="1588681" y="5517573"/>
            <a:ext cx="2217612" cy="198137"/>
          </a:xfrm>
          <a:prstGeom prst="rect">
            <a:avLst/>
          </a:prstGeom>
        </p:spPr>
      </p:pic>
      <p:sp>
        <p:nvSpPr>
          <p:cNvPr id="37" name="Ovale 36">
            <a:extLst>
              <a:ext uri="{FF2B5EF4-FFF2-40B4-BE49-F238E27FC236}">
                <a16:creationId xmlns:a16="http://schemas.microsoft.com/office/drawing/2014/main" id="{62CDC597-01A5-6904-37AE-A9832D29A447}"/>
              </a:ext>
            </a:extLst>
          </p:cNvPr>
          <p:cNvSpPr/>
          <p:nvPr/>
        </p:nvSpPr>
        <p:spPr>
          <a:xfrm>
            <a:off x="1451669" y="5441795"/>
            <a:ext cx="2374177" cy="3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C4B4F746-A79E-61BD-998C-4DC158A62105}"/>
              </a:ext>
            </a:extLst>
          </p:cNvPr>
          <p:cNvSpPr txBox="1"/>
          <p:nvPr/>
        </p:nvSpPr>
        <p:spPr>
          <a:xfrm>
            <a:off x="3779477" y="5867817"/>
            <a:ext cx="45720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run a script that monitors the free disk space every minute.</a:t>
            </a:r>
          </a:p>
        </p:txBody>
      </p:sp>
      <p:pic>
        <p:nvPicPr>
          <p:cNvPr id="41" name="Immagine 40">
            <a:extLst>
              <a:ext uri="{FF2B5EF4-FFF2-40B4-BE49-F238E27FC236}">
                <a16:creationId xmlns:a16="http://schemas.microsoft.com/office/drawing/2014/main" id="{150684A2-5B27-3552-8494-69E5EA2A5084}"/>
              </a:ext>
            </a:extLst>
          </p:cNvPr>
          <p:cNvPicPr>
            <a:picLocks noChangeAspect="1"/>
          </p:cNvPicPr>
          <p:nvPr/>
        </p:nvPicPr>
        <p:blipFill>
          <a:blip r:embed="rId13"/>
          <a:stretch>
            <a:fillRect/>
          </a:stretch>
        </p:blipFill>
        <p:spPr>
          <a:xfrm>
            <a:off x="1528655" y="5710146"/>
            <a:ext cx="2674852" cy="205758"/>
          </a:xfrm>
          <a:prstGeom prst="rect">
            <a:avLst/>
          </a:prstGeom>
        </p:spPr>
      </p:pic>
      <p:sp>
        <p:nvSpPr>
          <p:cNvPr id="42" name="Ovale 41">
            <a:extLst>
              <a:ext uri="{FF2B5EF4-FFF2-40B4-BE49-F238E27FC236}">
                <a16:creationId xmlns:a16="http://schemas.microsoft.com/office/drawing/2014/main" id="{DC9BB4BA-0A0A-64B8-588E-82A36586C72A}"/>
              </a:ext>
            </a:extLst>
          </p:cNvPr>
          <p:cNvSpPr/>
          <p:nvPr/>
        </p:nvSpPr>
        <p:spPr>
          <a:xfrm>
            <a:off x="1388318" y="5683003"/>
            <a:ext cx="3099671" cy="3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asellaDiTesto 43">
            <a:extLst>
              <a:ext uri="{FF2B5EF4-FFF2-40B4-BE49-F238E27FC236}">
                <a16:creationId xmlns:a16="http://schemas.microsoft.com/office/drawing/2014/main" id="{3D31D7B6-6E87-75F4-BC73-B520D912A98E}"/>
              </a:ext>
            </a:extLst>
          </p:cNvPr>
          <p:cNvSpPr txBox="1"/>
          <p:nvPr/>
        </p:nvSpPr>
        <p:spPr>
          <a:xfrm>
            <a:off x="449351" y="6446414"/>
            <a:ext cx="4572000" cy="369332"/>
          </a:xfrm>
          <a:prstGeom prst="rect">
            <a:avLst/>
          </a:prstGeom>
          <a:solidFill>
            <a:schemeClr val="accent1"/>
          </a:solidFill>
        </p:spPr>
        <p:txBody>
          <a:bodyPr wrap="square">
            <a:spAutoFit/>
          </a:bodyPr>
          <a:lstStyle/>
          <a:p>
            <a:r>
              <a:rPr lang="en-US" b="0" i="0" dirty="0">
                <a:solidFill>
                  <a:schemeClr val="bg1"/>
                </a:solidFill>
                <a:effectLst/>
                <a:latin typeface="Udemy Sans"/>
              </a:rPr>
              <a:t>want to run the task at 4, 6 and 10 a.m.</a:t>
            </a:r>
            <a:endParaRPr lang="it-IT" dirty="0">
              <a:solidFill>
                <a:schemeClr val="bg1"/>
              </a:solidFill>
            </a:endParaRPr>
          </a:p>
        </p:txBody>
      </p:sp>
      <p:pic>
        <p:nvPicPr>
          <p:cNvPr id="46" name="Immagine 45">
            <a:extLst>
              <a:ext uri="{FF2B5EF4-FFF2-40B4-BE49-F238E27FC236}">
                <a16:creationId xmlns:a16="http://schemas.microsoft.com/office/drawing/2014/main" id="{497FB9DC-51F1-86AB-8810-3CDCACD82D0F}"/>
              </a:ext>
            </a:extLst>
          </p:cNvPr>
          <p:cNvPicPr>
            <a:picLocks noChangeAspect="1"/>
          </p:cNvPicPr>
          <p:nvPr/>
        </p:nvPicPr>
        <p:blipFill>
          <a:blip r:embed="rId14"/>
          <a:stretch>
            <a:fillRect/>
          </a:stretch>
        </p:blipFill>
        <p:spPr>
          <a:xfrm>
            <a:off x="1554388" y="5954758"/>
            <a:ext cx="2286198" cy="129551"/>
          </a:xfrm>
          <a:prstGeom prst="rect">
            <a:avLst/>
          </a:prstGeom>
        </p:spPr>
      </p:pic>
      <p:sp>
        <p:nvSpPr>
          <p:cNvPr id="47" name="Ovale 46">
            <a:extLst>
              <a:ext uri="{FF2B5EF4-FFF2-40B4-BE49-F238E27FC236}">
                <a16:creationId xmlns:a16="http://schemas.microsoft.com/office/drawing/2014/main" id="{26B01404-B359-A039-D15C-504990D91C66}"/>
              </a:ext>
            </a:extLst>
          </p:cNvPr>
          <p:cNvSpPr/>
          <p:nvPr/>
        </p:nvSpPr>
        <p:spPr>
          <a:xfrm>
            <a:off x="1348989" y="5888627"/>
            <a:ext cx="3099671" cy="3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CasellaDiTesto 48">
            <a:extLst>
              <a:ext uri="{FF2B5EF4-FFF2-40B4-BE49-F238E27FC236}">
                <a16:creationId xmlns:a16="http://schemas.microsoft.com/office/drawing/2014/main" id="{AFC24769-9206-FADD-B199-0835ECEE0F67}"/>
              </a:ext>
            </a:extLst>
          </p:cNvPr>
          <p:cNvSpPr txBox="1"/>
          <p:nvPr/>
        </p:nvSpPr>
        <p:spPr>
          <a:xfrm>
            <a:off x="449351" y="6175672"/>
            <a:ext cx="4572000" cy="646331"/>
          </a:xfrm>
          <a:prstGeom prst="rect">
            <a:avLst/>
          </a:prstGeom>
          <a:solidFill>
            <a:schemeClr val="accent1"/>
          </a:solidFill>
        </p:spPr>
        <p:txBody>
          <a:bodyPr wrap="square">
            <a:spAutoFit/>
          </a:bodyPr>
          <a:lstStyle/>
          <a:p>
            <a:pPr algn="l">
              <a:buNone/>
            </a:pPr>
            <a:r>
              <a:rPr lang="en-US" dirty="0">
                <a:solidFill>
                  <a:schemeClr val="bg1"/>
                </a:solidFill>
                <a:latin typeface="Udemy Sans"/>
              </a:rPr>
              <a:t>The script will</a:t>
            </a:r>
            <a:r>
              <a:rPr lang="en-US" b="0" i="0" dirty="0">
                <a:solidFill>
                  <a:schemeClr val="bg1"/>
                </a:solidFill>
                <a:effectLst/>
                <a:latin typeface="Udemy Sans"/>
              </a:rPr>
              <a:t> run on weekdays between 9 and 5 p.m. once per hour</a:t>
            </a:r>
            <a:r>
              <a:rPr lang="en-US" dirty="0">
                <a:solidFill>
                  <a:schemeClr val="bg1"/>
                </a:solidFill>
                <a:latin typeface="Udemy Sans"/>
              </a:rPr>
              <a:t> </a:t>
            </a:r>
            <a:r>
              <a:rPr lang="en-US" b="0" i="0" dirty="0">
                <a:solidFill>
                  <a:schemeClr val="bg1"/>
                </a:solidFill>
                <a:effectLst/>
                <a:latin typeface="Udemy Sans"/>
              </a:rPr>
              <a:t>during working days</a:t>
            </a:r>
          </a:p>
        </p:txBody>
      </p:sp>
    </p:spTree>
    <p:extLst>
      <p:ext uri="{BB962C8B-B14F-4D97-AF65-F5344CB8AC3E}">
        <p14:creationId xmlns:p14="http://schemas.microsoft.com/office/powerpoint/2010/main" val="403932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fade">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1" grpId="0" animBg="1"/>
      <p:bldP spid="14" grpId="0" animBg="1"/>
      <p:bldP spid="17" grpId="0" animBg="1"/>
      <p:bldP spid="19" grpId="0" animBg="1"/>
      <p:bldP spid="20" grpId="0" animBg="1"/>
      <p:bldP spid="22" grpId="0" animBg="1"/>
      <p:bldP spid="25" grpId="0" animBg="1"/>
      <p:bldP spid="27" grpId="0" animBg="1"/>
      <p:bldP spid="29" grpId="0" animBg="1"/>
      <p:bldP spid="32" grpId="0" animBg="1"/>
      <p:bldP spid="34" grpId="0" animBg="1"/>
      <p:bldP spid="37" grpId="0" animBg="1"/>
      <p:bldP spid="39" grpId="0" animBg="1"/>
      <p:bldP spid="42" grpId="0" animBg="1"/>
      <p:bldP spid="44" grpId="0" animBg="1"/>
      <p:bldP spid="47"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F22C9-F112-5470-55E6-7EED6B34677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814B997-CF2C-6EF9-56C9-F768F5CA332F}"/>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FFA1017-9CC0-DCC4-7E23-7722D6182CC3}"/>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 name="Gruppo 14">
            <a:extLst>
              <a:ext uri="{FF2B5EF4-FFF2-40B4-BE49-F238E27FC236}">
                <a16:creationId xmlns:a16="http://schemas.microsoft.com/office/drawing/2014/main" id="{B1712E71-2FB5-5E96-8C51-ABFC76E1BE8B}"/>
              </a:ext>
            </a:extLst>
          </p:cNvPr>
          <p:cNvGrpSpPr/>
          <p:nvPr/>
        </p:nvGrpSpPr>
        <p:grpSpPr>
          <a:xfrm>
            <a:off x="1497063" y="883699"/>
            <a:ext cx="6149873" cy="5090601"/>
            <a:chOff x="1497063" y="883699"/>
            <a:chExt cx="6149873" cy="5090601"/>
          </a:xfrm>
        </p:grpSpPr>
        <p:pic>
          <p:nvPicPr>
            <p:cNvPr id="5" name="Immagine 4">
              <a:extLst>
                <a:ext uri="{FF2B5EF4-FFF2-40B4-BE49-F238E27FC236}">
                  <a16:creationId xmlns:a16="http://schemas.microsoft.com/office/drawing/2014/main" id="{02E251DD-B5F1-2EE7-DF4D-C4E7D1BF7B2B}"/>
                </a:ext>
              </a:extLst>
            </p:cNvPr>
            <p:cNvPicPr>
              <a:picLocks noChangeAspect="1"/>
            </p:cNvPicPr>
            <p:nvPr/>
          </p:nvPicPr>
          <p:blipFill>
            <a:blip r:embed="rId7"/>
            <a:stretch>
              <a:fillRect/>
            </a:stretch>
          </p:blipFill>
          <p:spPr>
            <a:xfrm>
              <a:off x="1497063" y="883699"/>
              <a:ext cx="6149873" cy="5090601"/>
            </a:xfrm>
            <a:prstGeom prst="rect">
              <a:avLst/>
            </a:prstGeom>
          </p:spPr>
        </p:pic>
        <p:pic>
          <p:nvPicPr>
            <p:cNvPr id="12" name="Immagine 11">
              <a:extLst>
                <a:ext uri="{FF2B5EF4-FFF2-40B4-BE49-F238E27FC236}">
                  <a16:creationId xmlns:a16="http://schemas.microsoft.com/office/drawing/2014/main" id="{150A0A23-DB2C-B52B-90E1-F5E19663591E}"/>
                </a:ext>
              </a:extLst>
            </p:cNvPr>
            <p:cNvPicPr>
              <a:picLocks noChangeAspect="1"/>
            </p:cNvPicPr>
            <p:nvPr/>
          </p:nvPicPr>
          <p:blipFill>
            <a:blip r:embed="rId8"/>
            <a:stretch>
              <a:fillRect/>
            </a:stretch>
          </p:blipFill>
          <p:spPr>
            <a:xfrm>
              <a:off x="1497063" y="3284984"/>
              <a:ext cx="2644369" cy="1074513"/>
            </a:xfrm>
            <a:prstGeom prst="rect">
              <a:avLst/>
            </a:prstGeom>
          </p:spPr>
        </p:pic>
      </p:grpSp>
      <p:sp>
        <p:nvSpPr>
          <p:cNvPr id="18" name="Ovale 17">
            <a:extLst>
              <a:ext uri="{FF2B5EF4-FFF2-40B4-BE49-F238E27FC236}">
                <a16:creationId xmlns:a16="http://schemas.microsoft.com/office/drawing/2014/main" id="{65EC4A4B-DD1C-4FF8-4C0E-EDE628E7EC81}"/>
              </a:ext>
            </a:extLst>
          </p:cNvPr>
          <p:cNvSpPr/>
          <p:nvPr/>
        </p:nvSpPr>
        <p:spPr>
          <a:xfrm>
            <a:off x="1207551" y="4077072"/>
            <a:ext cx="2644369" cy="321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E6D6F489-867B-5E10-6A45-3725C794AFE5}"/>
              </a:ext>
            </a:extLst>
          </p:cNvPr>
          <p:cNvSpPr txBox="1"/>
          <p:nvPr/>
        </p:nvSpPr>
        <p:spPr>
          <a:xfrm>
            <a:off x="3995936" y="3822240"/>
            <a:ext cx="45720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 task will be run every 3 days at 4 and 21 at</a:t>
            </a:r>
          </a:p>
          <a:p>
            <a:pPr algn="l"/>
            <a:r>
              <a:rPr lang="en-US" b="0" i="0" dirty="0">
                <a:solidFill>
                  <a:schemeClr val="bg1"/>
                </a:solidFill>
                <a:effectLst/>
                <a:latin typeface="Udemy Sans"/>
              </a:rPr>
              <a:t>minute 10.</a:t>
            </a:r>
          </a:p>
        </p:txBody>
      </p:sp>
      <p:pic>
        <p:nvPicPr>
          <p:cNvPr id="28" name="Immagine 27">
            <a:extLst>
              <a:ext uri="{FF2B5EF4-FFF2-40B4-BE49-F238E27FC236}">
                <a16:creationId xmlns:a16="http://schemas.microsoft.com/office/drawing/2014/main" id="{172076E8-C881-2157-02CC-64EF4EECE3EC}"/>
              </a:ext>
            </a:extLst>
          </p:cNvPr>
          <p:cNvPicPr>
            <a:picLocks noChangeAspect="1"/>
          </p:cNvPicPr>
          <p:nvPr/>
        </p:nvPicPr>
        <p:blipFill>
          <a:blip r:embed="rId9"/>
          <a:stretch>
            <a:fillRect/>
          </a:stretch>
        </p:blipFill>
        <p:spPr>
          <a:xfrm>
            <a:off x="1497063" y="4400985"/>
            <a:ext cx="1775614" cy="960203"/>
          </a:xfrm>
          <a:prstGeom prst="rect">
            <a:avLst/>
          </a:prstGeom>
        </p:spPr>
      </p:pic>
      <p:sp>
        <p:nvSpPr>
          <p:cNvPr id="30" name="Ovale 29">
            <a:extLst>
              <a:ext uri="{FF2B5EF4-FFF2-40B4-BE49-F238E27FC236}">
                <a16:creationId xmlns:a16="http://schemas.microsoft.com/office/drawing/2014/main" id="{6ED4B478-64CA-DD67-10F3-B0301CF08811}"/>
              </a:ext>
            </a:extLst>
          </p:cNvPr>
          <p:cNvSpPr/>
          <p:nvPr/>
        </p:nvSpPr>
        <p:spPr>
          <a:xfrm>
            <a:off x="989937" y="4228909"/>
            <a:ext cx="2644369" cy="13597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33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3"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92E2-D5F4-CA83-9141-BBBF715789F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2F52116-8E1D-FEC5-FAFE-92E7FE32CFCC}"/>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08FB76B-80F2-D681-8120-CA1E62541CD7}"/>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9E09103A-4A4A-40BA-32D7-BB544F13CEF2}"/>
              </a:ext>
            </a:extLst>
          </p:cNvPr>
          <p:cNvSpPr txBox="1"/>
          <p:nvPr/>
        </p:nvSpPr>
        <p:spPr>
          <a:xfrm>
            <a:off x="2271674" y="1052736"/>
            <a:ext cx="4572000" cy="923330"/>
          </a:xfrm>
          <a:prstGeom prst="rect">
            <a:avLst/>
          </a:prstGeom>
          <a:solidFill>
            <a:schemeClr val="accent1"/>
          </a:solidFill>
        </p:spPr>
        <p:txBody>
          <a:bodyPr wrap="square">
            <a:spAutoFit/>
          </a:bodyPr>
          <a:lstStyle/>
          <a:p>
            <a:pPr algn="l">
              <a:buNone/>
            </a:pPr>
            <a:r>
              <a:rPr lang="en-US" dirty="0">
                <a:solidFill>
                  <a:schemeClr val="bg1"/>
                </a:solidFill>
                <a:latin typeface="Udemy Sans"/>
              </a:rPr>
              <a:t>PRATICAL EXAMPLE:</a:t>
            </a:r>
          </a:p>
          <a:p>
            <a:r>
              <a:rPr lang="en-US" dirty="0">
                <a:solidFill>
                  <a:schemeClr val="bg1"/>
                </a:solidFill>
              </a:rPr>
              <a:t>I want to append the current date and time to file every 2 minutes.</a:t>
            </a:r>
            <a:endParaRPr lang="en-US" b="0" i="0" dirty="0">
              <a:solidFill>
                <a:schemeClr val="bg1"/>
              </a:solidFill>
              <a:effectLst/>
              <a:latin typeface="Udemy Sans"/>
            </a:endParaRPr>
          </a:p>
        </p:txBody>
      </p:sp>
      <p:pic>
        <p:nvPicPr>
          <p:cNvPr id="5" name="Immagine 4">
            <a:extLst>
              <a:ext uri="{FF2B5EF4-FFF2-40B4-BE49-F238E27FC236}">
                <a16:creationId xmlns:a16="http://schemas.microsoft.com/office/drawing/2014/main" id="{4AED1871-7B11-A107-8FC9-9B09A68F1BAC}"/>
              </a:ext>
            </a:extLst>
          </p:cNvPr>
          <p:cNvPicPr>
            <a:picLocks noChangeAspect="1"/>
          </p:cNvPicPr>
          <p:nvPr/>
        </p:nvPicPr>
        <p:blipFill>
          <a:blip r:embed="rId7"/>
          <a:stretch>
            <a:fillRect/>
          </a:stretch>
        </p:blipFill>
        <p:spPr>
          <a:xfrm>
            <a:off x="1497979" y="2016407"/>
            <a:ext cx="6119390" cy="5113463"/>
          </a:xfrm>
          <a:prstGeom prst="rect">
            <a:avLst/>
          </a:prstGeom>
        </p:spPr>
      </p:pic>
      <p:sp>
        <p:nvSpPr>
          <p:cNvPr id="6" name="Ovale 5">
            <a:extLst>
              <a:ext uri="{FF2B5EF4-FFF2-40B4-BE49-F238E27FC236}">
                <a16:creationId xmlns:a16="http://schemas.microsoft.com/office/drawing/2014/main" id="{15DB647E-1272-0084-AC88-CDECD801B962}"/>
              </a:ext>
            </a:extLst>
          </p:cNvPr>
          <p:cNvSpPr/>
          <p:nvPr/>
        </p:nvSpPr>
        <p:spPr>
          <a:xfrm>
            <a:off x="1378098" y="3068960"/>
            <a:ext cx="313581" cy="2808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41B14411-C878-965C-A8B0-D74024ABE5E3}"/>
              </a:ext>
            </a:extLst>
          </p:cNvPr>
          <p:cNvPicPr>
            <a:picLocks noChangeAspect="1"/>
          </p:cNvPicPr>
          <p:nvPr/>
        </p:nvPicPr>
        <p:blipFill>
          <a:blip r:embed="rId8"/>
          <a:stretch>
            <a:fillRect/>
          </a:stretch>
        </p:blipFill>
        <p:spPr>
          <a:xfrm>
            <a:off x="1515216" y="5877272"/>
            <a:ext cx="3330229" cy="198137"/>
          </a:xfrm>
          <a:prstGeom prst="rect">
            <a:avLst/>
          </a:prstGeom>
        </p:spPr>
      </p:pic>
      <p:sp>
        <p:nvSpPr>
          <p:cNvPr id="10" name="Ovale 9">
            <a:extLst>
              <a:ext uri="{FF2B5EF4-FFF2-40B4-BE49-F238E27FC236}">
                <a16:creationId xmlns:a16="http://schemas.microsoft.com/office/drawing/2014/main" id="{E49EE5ED-A24C-7BF7-2754-DC59610BBA78}"/>
              </a:ext>
            </a:extLst>
          </p:cNvPr>
          <p:cNvSpPr/>
          <p:nvPr/>
        </p:nvSpPr>
        <p:spPr>
          <a:xfrm>
            <a:off x="1339772" y="5569818"/>
            <a:ext cx="3625554"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F4D36891-386D-E6BC-285E-4B80994BB1D4}"/>
              </a:ext>
            </a:extLst>
          </p:cNvPr>
          <p:cNvSpPr txBox="1"/>
          <p:nvPr/>
        </p:nvSpPr>
        <p:spPr>
          <a:xfrm>
            <a:off x="5003652" y="5301208"/>
            <a:ext cx="1991715" cy="369332"/>
          </a:xfrm>
          <a:prstGeom prst="rect">
            <a:avLst/>
          </a:prstGeom>
          <a:solidFill>
            <a:schemeClr val="accent1"/>
          </a:solidFill>
        </p:spPr>
        <p:txBody>
          <a:bodyPr wrap="square">
            <a:spAutoFit/>
          </a:bodyPr>
          <a:lstStyle/>
          <a:p>
            <a:pPr algn="l">
              <a:buNone/>
            </a:pPr>
            <a:r>
              <a:rPr lang="en-US" dirty="0">
                <a:solidFill>
                  <a:schemeClr val="bg1"/>
                </a:solidFill>
                <a:latin typeface="Udemy Sans"/>
              </a:rPr>
              <a:t>SAVE AND EXIT</a:t>
            </a:r>
            <a:endParaRPr lang="en-US" b="0" i="0" dirty="0">
              <a:solidFill>
                <a:schemeClr val="bg1"/>
              </a:solidFill>
              <a:effectLst/>
              <a:latin typeface="Udemy Sans"/>
            </a:endParaRPr>
          </a:p>
        </p:txBody>
      </p:sp>
    </p:spTree>
    <p:extLst>
      <p:ext uri="{BB962C8B-B14F-4D97-AF65-F5344CB8AC3E}">
        <p14:creationId xmlns:p14="http://schemas.microsoft.com/office/powerpoint/2010/main" val="84403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6"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2AC55-7480-13CE-DDD7-888515F1CBA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BCF8ED8-183F-80E4-5CE0-550991BAB215}"/>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FDC7232-C487-CE58-6F95-91BA0923AF06}"/>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A5A7D57A-0D96-C20D-051B-7E43117AA105}"/>
              </a:ext>
            </a:extLst>
          </p:cNvPr>
          <p:cNvSpPr txBox="1"/>
          <p:nvPr/>
        </p:nvSpPr>
        <p:spPr>
          <a:xfrm>
            <a:off x="755576" y="1040049"/>
            <a:ext cx="7776864"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see that it really works, I'll display the </a:t>
            </a:r>
            <a:r>
              <a:rPr lang="en-US" b="0" i="0" dirty="0" err="1">
                <a:solidFill>
                  <a:schemeClr val="bg1"/>
                </a:solidFill>
                <a:effectLst/>
                <a:latin typeface="Udemy Sans"/>
              </a:rPr>
              <a:t>cron</a:t>
            </a:r>
            <a:r>
              <a:rPr lang="en-US" b="0" i="0" dirty="0">
                <a:solidFill>
                  <a:schemeClr val="bg1"/>
                </a:solidFill>
                <a:effectLst/>
                <a:latin typeface="Udemy Sans"/>
              </a:rPr>
              <a:t> log file in real time using tail-f so</a:t>
            </a:r>
          </a:p>
          <a:p>
            <a:pPr algn="l"/>
            <a:r>
              <a:rPr lang="en-US" b="0" i="0" u="sng" dirty="0">
                <a:solidFill>
                  <a:schemeClr val="bg1"/>
                </a:solidFill>
                <a:effectLst/>
                <a:latin typeface="Udemy Sans"/>
              </a:rPr>
              <a:t>tail -f /var/log/syslog this is the </a:t>
            </a:r>
            <a:r>
              <a:rPr lang="en-US" b="0" i="0" u="sng" dirty="0" err="1">
                <a:solidFill>
                  <a:schemeClr val="bg1"/>
                </a:solidFill>
                <a:effectLst/>
                <a:latin typeface="Udemy Sans"/>
              </a:rPr>
              <a:t>cron</a:t>
            </a:r>
            <a:r>
              <a:rPr lang="en-US" b="0" i="0" u="sng" dirty="0">
                <a:solidFill>
                  <a:schemeClr val="bg1"/>
                </a:solidFill>
                <a:effectLst/>
                <a:latin typeface="Udemy Sans"/>
              </a:rPr>
              <a:t> log file on Ubuntu</a:t>
            </a:r>
          </a:p>
        </p:txBody>
      </p:sp>
      <p:pic>
        <p:nvPicPr>
          <p:cNvPr id="13" name="Immagine 12">
            <a:extLst>
              <a:ext uri="{FF2B5EF4-FFF2-40B4-BE49-F238E27FC236}">
                <a16:creationId xmlns:a16="http://schemas.microsoft.com/office/drawing/2014/main" id="{33146302-4E54-BA5F-273E-79DB69051A31}"/>
              </a:ext>
            </a:extLst>
          </p:cNvPr>
          <p:cNvPicPr>
            <a:picLocks noChangeAspect="1"/>
          </p:cNvPicPr>
          <p:nvPr/>
        </p:nvPicPr>
        <p:blipFill>
          <a:blip r:embed="rId7"/>
          <a:stretch>
            <a:fillRect/>
          </a:stretch>
        </p:blipFill>
        <p:spPr>
          <a:xfrm>
            <a:off x="1403648" y="1772597"/>
            <a:ext cx="6180356" cy="5082980"/>
          </a:xfrm>
          <a:prstGeom prst="rect">
            <a:avLst/>
          </a:prstGeom>
        </p:spPr>
      </p:pic>
      <p:sp>
        <p:nvSpPr>
          <p:cNvPr id="14" name="Ovale 13">
            <a:extLst>
              <a:ext uri="{FF2B5EF4-FFF2-40B4-BE49-F238E27FC236}">
                <a16:creationId xmlns:a16="http://schemas.microsoft.com/office/drawing/2014/main" id="{A03D5102-51DA-757B-28DF-16885203E0DE}"/>
              </a:ext>
            </a:extLst>
          </p:cNvPr>
          <p:cNvSpPr/>
          <p:nvPr/>
        </p:nvSpPr>
        <p:spPr>
          <a:xfrm>
            <a:off x="2771800" y="2132856"/>
            <a:ext cx="2304256"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2D194B6D-C42C-75C1-046D-5829273DD8CE}"/>
              </a:ext>
            </a:extLst>
          </p:cNvPr>
          <p:cNvSpPr/>
          <p:nvPr/>
        </p:nvSpPr>
        <p:spPr>
          <a:xfrm>
            <a:off x="5279748" y="4941168"/>
            <a:ext cx="2304256"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5D60ED48-83B3-72AE-0AA0-4E067317CF42}"/>
              </a:ext>
            </a:extLst>
          </p:cNvPr>
          <p:cNvSpPr txBox="1"/>
          <p:nvPr/>
        </p:nvSpPr>
        <p:spPr>
          <a:xfrm>
            <a:off x="3203848" y="5867583"/>
            <a:ext cx="1991715" cy="646331"/>
          </a:xfrm>
          <a:prstGeom prst="rect">
            <a:avLst/>
          </a:prstGeom>
          <a:solidFill>
            <a:schemeClr val="accent1"/>
          </a:solidFill>
        </p:spPr>
        <p:txBody>
          <a:bodyPr wrap="square">
            <a:spAutoFit/>
          </a:bodyPr>
          <a:lstStyle/>
          <a:p>
            <a:pPr algn="l">
              <a:buNone/>
            </a:pPr>
            <a:r>
              <a:rPr lang="en-US" dirty="0">
                <a:solidFill>
                  <a:schemeClr val="bg1"/>
                </a:solidFill>
                <a:latin typeface="Udemy Sans"/>
              </a:rPr>
              <a:t>Press CTRL+C to stop it</a:t>
            </a:r>
            <a:endParaRPr lang="en-US" b="0" i="0" dirty="0">
              <a:solidFill>
                <a:schemeClr val="bg1"/>
              </a:solidFill>
              <a:effectLst/>
              <a:latin typeface="Udemy Sans"/>
            </a:endParaRPr>
          </a:p>
        </p:txBody>
      </p:sp>
    </p:spTree>
    <p:extLst>
      <p:ext uri="{BB962C8B-B14F-4D97-AF65-F5344CB8AC3E}">
        <p14:creationId xmlns:p14="http://schemas.microsoft.com/office/powerpoint/2010/main" val="53008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8792C-5E2A-70B3-ED66-F4FFDD6DD3F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E0D1D16-292F-DB47-F197-F77D961001A2}"/>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A7AA360-091B-3A8C-4A9F-2EE0CEB0B8E5}"/>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585B9AE-85C8-192A-D63C-1D02B3E1C893}"/>
              </a:ext>
            </a:extLst>
          </p:cNvPr>
          <p:cNvSpPr txBox="1"/>
          <p:nvPr/>
        </p:nvSpPr>
        <p:spPr>
          <a:xfrm>
            <a:off x="2339752" y="953832"/>
            <a:ext cx="45720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remove your crontab file run: crontab -r</a:t>
            </a:r>
          </a:p>
          <a:p>
            <a:pPr algn="l"/>
            <a:r>
              <a:rPr lang="en-US" dirty="0">
                <a:solidFill>
                  <a:schemeClr val="bg1"/>
                </a:solidFill>
                <a:latin typeface="Udemy Sans"/>
              </a:rPr>
              <a:t>PLEASE NOT</a:t>
            </a:r>
            <a:r>
              <a:rPr lang="en-US" b="0" i="0" dirty="0">
                <a:solidFill>
                  <a:schemeClr val="bg1"/>
                </a:solidFill>
                <a:effectLst/>
                <a:latin typeface="Udemy Sans"/>
              </a:rPr>
              <a:t> not removing it.</a:t>
            </a:r>
          </a:p>
        </p:txBody>
      </p:sp>
      <p:sp>
        <p:nvSpPr>
          <p:cNvPr id="6" name="CasellaDiTesto 5">
            <a:extLst>
              <a:ext uri="{FF2B5EF4-FFF2-40B4-BE49-F238E27FC236}">
                <a16:creationId xmlns:a16="http://schemas.microsoft.com/office/drawing/2014/main" id="{3A8D13EA-0426-52D6-E2AC-B0C153DCC555}"/>
              </a:ext>
            </a:extLst>
          </p:cNvPr>
          <p:cNvSpPr txBox="1"/>
          <p:nvPr/>
        </p:nvSpPr>
        <p:spPr>
          <a:xfrm>
            <a:off x="2335977" y="1736346"/>
            <a:ext cx="4572000" cy="923330"/>
          </a:xfrm>
          <a:prstGeom prst="rect">
            <a:avLst/>
          </a:prstGeom>
          <a:solidFill>
            <a:schemeClr val="accent1"/>
          </a:solidFill>
        </p:spPr>
        <p:txBody>
          <a:bodyPr wrap="square">
            <a:spAutoFit/>
          </a:bodyPr>
          <a:lstStyle/>
          <a:p>
            <a:r>
              <a:rPr lang="en-US" b="0" i="0" dirty="0">
                <a:solidFill>
                  <a:schemeClr val="bg1"/>
                </a:solidFill>
                <a:effectLst/>
                <a:latin typeface="Udemy Sans"/>
              </a:rPr>
              <a:t>Note that root can edit, list or remove other users' </a:t>
            </a:r>
            <a:r>
              <a:rPr lang="en-US" b="0" i="0" dirty="0" err="1">
                <a:solidFill>
                  <a:schemeClr val="bg1"/>
                </a:solidFill>
                <a:effectLst/>
                <a:latin typeface="Udemy Sans"/>
              </a:rPr>
              <a:t>crontAB</a:t>
            </a:r>
            <a:r>
              <a:rPr lang="en-US" b="0" i="0" dirty="0">
                <a:solidFill>
                  <a:schemeClr val="bg1"/>
                </a:solidFill>
                <a:effectLst/>
                <a:latin typeface="Udemy Sans"/>
              </a:rPr>
              <a:t> t using the -u option and the username.</a:t>
            </a:r>
            <a:endParaRPr lang="it-IT" dirty="0">
              <a:solidFill>
                <a:schemeClr val="bg1"/>
              </a:solidFill>
            </a:endParaRPr>
          </a:p>
        </p:txBody>
      </p:sp>
      <p:pic>
        <p:nvPicPr>
          <p:cNvPr id="10" name="Immagine 9">
            <a:extLst>
              <a:ext uri="{FF2B5EF4-FFF2-40B4-BE49-F238E27FC236}">
                <a16:creationId xmlns:a16="http://schemas.microsoft.com/office/drawing/2014/main" id="{D3E2E8C5-1931-3D70-053E-2248F12624E1}"/>
              </a:ext>
            </a:extLst>
          </p:cNvPr>
          <p:cNvPicPr>
            <a:picLocks noChangeAspect="1"/>
          </p:cNvPicPr>
          <p:nvPr/>
        </p:nvPicPr>
        <p:blipFill>
          <a:blip r:embed="rId7"/>
          <a:stretch>
            <a:fillRect/>
          </a:stretch>
        </p:blipFill>
        <p:spPr>
          <a:xfrm>
            <a:off x="1604066" y="1276760"/>
            <a:ext cx="6149873" cy="5090601"/>
          </a:xfrm>
          <a:prstGeom prst="rect">
            <a:avLst/>
          </a:prstGeom>
        </p:spPr>
      </p:pic>
      <p:sp>
        <p:nvSpPr>
          <p:cNvPr id="11" name="Ovale 10">
            <a:extLst>
              <a:ext uri="{FF2B5EF4-FFF2-40B4-BE49-F238E27FC236}">
                <a16:creationId xmlns:a16="http://schemas.microsoft.com/office/drawing/2014/main" id="{40398F1E-9782-01DF-A92B-48F9DD57A562}"/>
              </a:ext>
            </a:extLst>
          </p:cNvPr>
          <p:cNvSpPr/>
          <p:nvPr/>
        </p:nvSpPr>
        <p:spPr>
          <a:xfrm>
            <a:off x="2987824" y="1600163"/>
            <a:ext cx="927720" cy="3540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6E898832-3B49-3DC6-C7D0-1F09CD75C354}"/>
              </a:ext>
            </a:extLst>
          </p:cNvPr>
          <p:cNvSpPr/>
          <p:nvPr/>
        </p:nvSpPr>
        <p:spPr>
          <a:xfrm>
            <a:off x="3779912" y="1923328"/>
            <a:ext cx="1952600" cy="4139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B49891F4-71FC-BC29-8A8D-0BE9FCDFFD6D}"/>
              </a:ext>
            </a:extLst>
          </p:cNvPr>
          <p:cNvSpPr/>
          <p:nvPr/>
        </p:nvSpPr>
        <p:spPr>
          <a:xfrm>
            <a:off x="1587552" y="2386139"/>
            <a:ext cx="311768" cy="4077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3B458DCD-42C9-D3CB-9CF6-E8D8574EF300}"/>
              </a:ext>
            </a:extLst>
          </p:cNvPr>
          <p:cNvPicPr>
            <a:picLocks noChangeAspect="1"/>
          </p:cNvPicPr>
          <p:nvPr/>
        </p:nvPicPr>
        <p:blipFill>
          <a:blip r:embed="rId8"/>
          <a:stretch>
            <a:fillRect/>
          </a:stretch>
        </p:blipFill>
        <p:spPr>
          <a:xfrm>
            <a:off x="1500874" y="876079"/>
            <a:ext cx="6142252" cy="5105842"/>
          </a:xfrm>
          <a:prstGeom prst="rect">
            <a:avLst/>
          </a:prstGeom>
        </p:spPr>
      </p:pic>
      <p:sp>
        <p:nvSpPr>
          <p:cNvPr id="21" name="CasellaDiTesto 20">
            <a:extLst>
              <a:ext uri="{FF2B5EF4-FFF2-40B4-BE49-F238E27FC236}">
                <a16:creationId xmlns:a16="http://schemas.microsoft.com/office/drawing/2014/main" id="{3CDAB23F-3C96-081B-4683-85C9C184204C}"/>
              </a:ext>
            </a:extLst>
          </p:cNvPr>
          <p:cNvSpPr txBox="1"/>
          <p:nvPr/>
        </p:nvSpPr>
        <p:spPr>
          <a:xfrm>
            <a:off x="2051720" y="1128547"/>
            <a:ext cx="4572000" cy="923330"/>
          </a:xfrm>
          <a:prstGeom prst="rect">
            <a:avLst/>
          </a:prstGeom>
          <a:solidFill>
            <a:schemeClr val="accent1"/>
          </a:solidFill>
        </p:spPr>
        <p:txBody>
          <a:bodyPr wrap="square">
            <a:spAutoFit/>
          </a:bodyPr>
          <a:lstStyle/>
          <a:p>
            <a:r>
              <a:rPr lang="en-US" b="0" i="0" dirty="0">
                <a:solidFill>
                  <a:schemeClr val="bg1"/>
                </a:solidFill>
                <a:effectLst/>
                <a:latin typeface="Udemy Sans"/>
              </a:rPr>
              <a:t>Root can also set some restrictions in regards to which users have access to their own crontab files:</a:t>
            </a:r>
            <a:endParaRPr lang="it-IT" dirty="0">
              <a:solidFill>
                <a:schemeClr val="bg1"/>
              </a:solidFill>
            </a:endParaRPr>
          </a:p>
        </p:txBody>
      </p:sp>
      <p:pic>
        <p:nvPicPr>
          <p:cNvPr id="23" name="Immagine 22">
            <a:extLst>
              <a:ext uri="{FF2B5EF4-FFF2-40B4-BE49-F238E27FC236}">
                <a16:creationId xmlns:a16="http://schemas.microsoft.com/office/drawing/2014/main" id="{4546BD17-A14D-2C0D-FE3B-271CF7360426}"/>
              </a:ext>
            </a:extLst>
          </p:cNvPr>
          <p:cNvPicPr>
            <a:picLocks noChangeAspect="1"/>
          </p:cNvPicPr>
          <p:nvPr/>
        </p:nvPicPr>
        <p:blipFill>
          <a:blip r:embed="rId9"/>
          <a:stretch>
            <a:fillRect/>
          </a:stretch>
        </p:blipFill>
        <p:spPr>
          <a:xfrm>
            <a:off x="1564690" y="926732"/>
            <a:ext cx="6172735" cy="5105842"/>
          </a:xfrm>
          <a:prstGeom prst="rect">
            <a:avLst/>
          </a:prstGeom>
        </p:spPr>
      </p:pic>
      <p:sp>
        <p:nvSpPr>
          <p:cNvPr id="24" name="Ovale 23">
            <a:extLst>
              <a:ext uri="{FF2B5EF4-FFF2-40B4-BE49-F238E27FC236}">
                <a16:creationId xmlns:a16="http://schemas.microsoft.com/office/drawing/2014/main" id="{C0D143C9-3C39-3289-C49A-C19FE061DBF2}"/>
              </a:ext>
            </a:extLst>
          </p:cNvPr>
          <p:cNvSpPr/>
          <p:nvPr/>
        </p:nvSpPr>
        <p:spPr>
          <a:xfrm>
            <a:off x="3779912" y="1253300"/>
            <a:ext cx="1080120" cy="3739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63D7707B-64A1-8700-DC50-5DE8ADBF33BC}"/>
              </a:ext>
            </a:extLst>
          </p:cNvPr>
          <p:cNvPicPr>
            <a:picLocks noChangeAspect="1"/>
          </p:cNvPicPr>
          <p:nvPr/>
        </p:nvPicPr>
        <p:blipFill>
          <a:blip r:embed="rId10"/>
          <a:stretch>
            <a:fillRect/>
          </a:stretch>
        </p:blipFill>
        <p:spPr>
          <a:xfrm>
            <a:off x="1108852" y="898941"/>
            <a:ext cx="7026249" cy="5082980"/>
          </a:xfrm>
          <a:prstGeom prst="rect">
            <a:avLst/>
          </a:prstGeom>
        </p:spPr>
      </p:pic>
      <p:sp>
        <p:nvSpPr>
          <p:cNvPr id="27" name="Ovale 26">
            <a:extLst>
              <a:ext uri="{FF2B5EF4-FFF2-40B4-BE49-F238E27FC236}">
                <a16:creationId xmlns:a16="http://schemas.microsoft.com/office/drawing/2014/main" id="{78C40F62-811B-6861-553E-D6B83E0225DA}"/>
              </a:ext>
            </a:extLst>
          </p:cNvPr>
          <p:cNvSpPr/>
          <p:nvPr/>
        </p:nvSpPr>
        <p:spPr>
          <a:xfrm>
            <a:off x="2081772" y="3314552"/>
            <a:ext cx="1338100" cy="3984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7A8BD003-A1FB-EBA0-41ED-1E6DD5BBAED8}"/>
              </a:ext>
            </a:extLst>
          </p:cNvPr>
          <p:cNvSpPr/>
          <p:nvPr/>
        </p:nvSpPr>
        <p:spPr>
          <a:xfrm>
            <a:off x="4881990" y="3712999"/>
            <a:ext cx="1338100" cy="3984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CC071ADF-3367-8651-48E9-458F093994A2}"/>
              </a:ext>
            </a:extLst>
          </p:cNvPr>
          <p:cNvSpPr txBox="1"/>
          <p:nvPr/>
        </p:nvSpPr>
        <p:spPr>
          <a:xfrm>
            <a:off x="1952746" y="1637759"/>
            <a:ext cx="457200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there are a few web-based crontab syntax generators available to make this even easier.</a:t>
            </a:r>
          </a:p>
          <a:p>
            <a:pPr algn="l"/>
            <a:r>
              <a:rPr lang="en-US" b="0" i="0" dirty="0">
                <a:solidFill>
                  <a:schemeClr val="bg1"/>
                </a:solidFill>
                <a:effectLst/>
                <a:latin typeface="Udemy Sans"/>
              </a:rPr>
              <a:t>Two such websites are </a:t>
            </a:r>
            <a:r>
              <a:rPr lang="en-US" b="1" i="0" dirty="0" err="1">
                <a:solidFill>
                  <a:schemeClr val="bg1"/>
                </a:solidFill>
                <a:effectLst/>
                <a:latin typeface="Udemy Sans"/>
              </a:rPr>
              <a:t>crontab.guru</a:t>
            </a:r>
            <a:r>
              <a:rPr lang="en-US" b="0" i="0" dirty="0">
                <a:solidFill>
                  <a:schemeClr val="bg1"/>
                </a:solidFill>
                <a:effectLst/>
                <a:latin typeface="Udemy Sans"/>
              </a:rPr>
              <a:t> and </a:t>
            </a:r>
            <a:r>
              <a:rPr lang="en-US" b="1" i="0" dirty="0">
                <a:solidFill>
                  <a:schemeClr val="bg1"/>
                </a:solidFill>
                <a:effectLst/>
                <a:latin typeface="Udemy Sans"/>
              </a:rPr>
              <a:t>crontab-generator.org</a:t>
            </a:r>
            <a:r>
              <a:rPr lang="en-US" b="0" i="0" dirty="0">
                <a:solidFill>
                  <a:schemeClr val="bg1"/>
                </a:solidFill>
                <a:effectLst/>
                <a:latin typeface="Udemy Sans"/>
              </a:rPr>
              <a:t>/</a:t>
            </a:r>
          </a:p>
        </p:txBody>
      </p:sp>
      <p:pic>
        <p:nvPicPr>
          <p:cNvPr id="32" name="Immagine 31">
            <a:extLst>
              <a:ext uri="{FF2B5EF4-FFF2-40B4-BE49-F238E27FC236}">
                <a16:creationId xmlns:a16="http://schemas.microsoft.com/office/drawing/2014/main" id="{DB74DAE5-F349-C72E-AEA7-B03287F4759A}"/>
              </a:ext>
            </a:extLst>
          </p:cNvPr>
          <p:cNvPicPr>
            <a:picLocks noChangeAspect="1"/>
          </p:cNvPicPr>
          <p:nvPr/>
        </p:nvPicPr>
        <p:blipFill>
          <a:blip r:embed="rId11"/>
          <a:stretch>
            <a:fillRect/>
          </a:stretch>
        </p:blipFill>
        <p:spPr>
          <a:xfrm>
            <a:off x="531459" y="1560885"/>
            <a:ext cx="7737425" cy="3837536"/>
          </a:xfrm>
          <a:prstGeom prst="rect">
            <a:avLst/>
          </a:prstGeom>
        </p:spPr>
      </p:pic>
      <p:pic>
        <p:nvPicPr>
          <p:cNvPr id="34" name="Immagine 33">
            <a:extLst>
              <a:ext uri="{FF2B5EF4-FFF2-40B4-BE49-F238E27FC236}">
                <a16:creationId xmlns:a16="http://schemas.microsoft.com/office/drawing/2014/main" id="{23F8BCFD-90B6-44ED-2E0D-D12588E24774}"/>
              </a:ext>
            </a:extLst>
          </p:cNvPr>
          <p:cNvPicPr>
            <a:picLocks noChangeAspect="1"/>
          </p:cNvPicPr>
          <p:nvPr/>
        </p:nvPicPr>
        <p:blipFill>
          <a:blip r:embed="rId12"/>
          <a:stretch>
            <a:fillRect/>
          </a:stretch>
        </p:blipFill>
        <p:spPr>
          <a:xfrm>
            <a:off x="449090" y="931613"/>
            <a:ext cx="8414423" cy="5130892"/>
          </a:xfrm>
          <a:prstGeom prst="rect">
            <a:avLst/>
          </a:prstGeom>
        </p:spPr>
      </p:pic>
    </p:spTree>
    <p:extLst>
      <p:ext uri="{BB962C8B-B14F-4D97-AF65-F5344CB8AC3E}">
        <p14:creationId xmlns:p14="http://schemas.microsoft.com/office/powerpoint/2010/main" val="188165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2" grpId="0" animBg="1"/>
      <p:bldP spid="17" grpId="0" animBg="1"/>
      <p:bldP spid="21" grpId="0" animBg="1"/>
      <p:bldP spid="24" grpId="0" animBg="1"/>
      <p:bldP spid="27" grpId="0" animBg="1"/>
      <p:bldP spid="28" grpId="0" animBg="1"/>
      <p:bldP spid="3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39547</TotalTime>
  <Words>3138</Words>
  <Application>Microsoft Office PowerPoint</Application>
  <PresentationFormat>Presentazione su schermo (4:3)</PresentationFormat>
  <Paragraphs>236</Paragraphs>
  <Slides>32</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32</vt:i4>
      </vt:variant>
    </vt:vector>
  </HeadingPairs>
  <TitlesOfParts>
    <vt:vector size="36"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1159</cp:revision>
  <dcterms:created xsi:type="dcterms:W3CDTF">2013-02-13T14:15:36Z</dcterms:created>
  <dcterms:modified xsi:type="dcterms:W3CDTF">2025-03-21T20:48:53Z</dcterms:modified>
</cp:coreProperties>
</file>